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68" r:id="rId3"/>
  </p:sldMasterIdLst>
  <p:notesMasterIdLst>
    <p:notesMasterId r:id="rId59"/>
  </p:notesMasterIdLst>
  <p:handoutMasterIdLst>
    <p:handoutMasterId r:id="rId60"/>
  </p:handoutMasterIdLst>
  <p:sldIdLst>
    <p:sldId id="299" r:id="rId4"/>
    <p:sldId id="446" r:id="rId5"/>
    <p:sldId id="443" r:id="rId6"/>
    <p:sldId id="541" r:id="rId7"/>
    <p:sldId id="479" r:id="rId8"/>
    <p:sldId id="480" r:id="rId9"/>
    <p:sldId id="544" r:id="rId10"/>
    <p:sldId id="545" r:id="rId11"/>
    <p:sldId id="434" r:id="rId12"/>
    <p:sldId id="518" r:id="rId13"/>
    <p:sldId id="436" r:id="rId14"/>
    <p:sldId id="321" r:id="rId15"/>
    <p:sldId id="547" r:id="rId16"/>
    <p:sldId id="548" r:id="rId17"/>
    <p:sldId id="505" r:id="rId18"/>
    <p:sldId id="470" r:id="rId19"/>
    <p:sldId id="483" r:id="rId20"/>
    <p:sldId id="485" r:id="rId21"/>
    <p:sldId id="549" r:id="rId22"/>
    <p:sldId id="550" r:id="rId23"/>
    <p:sldId id="471" r:id="rId24"/>
    <p:sldId id="511" r:id="rId25"/>
    <p:sldId id="498" r:id="rId26"/>
    <p:sldId id="534" r:id="rId27"/>
    <p:sldId id="346" r:id="rId28"/>
    <p:sldId id="351" r:id="rId29"/>
    <p:sldId id="567" r:id="rId30"/>
    <p:sldId id="493" r:id="rId31"/>
    <p:sldId id="405" r:id="rId32"/>
    <p:sldId id="438" r:id="rId33"/>
    <p:sldId id="517" r:id="rId34"/>
    <p:sldId id="329" r:id="rId35"/>
    <p:sldId id="330" r:id="rId36"/>
    <p:sldId id="331" r:id="rId37"/>
    <p:sldId id="563" r:id="rId38"/>
    <p:sldId id="559" r:id="rId39"/>
    <p:sldId id="562" r:id="rId40"/>
    <p:sldId id="546" r:id="rId41"/>
    <p:sldId id="516" r:id="rId42"/>
    <p:sldId id="456" r:id="rId43"/>
    <p:sldId id="466" r:id="rId44"/>
    <p:sldId id="522" r:id="rId45"/>
    <p:sldId id="524" r:id="rId46"/>
    <p:sldId id="476" r:id="rId47"/>
    <p:sldId id="489" r:id="rId48"/>
    <p:sldId id="523" r:id="rId49"/>
    <p:sldId id="300" r:id="rId50"/>
    <p:sldId id="512" r:id="rId51"/>
    <p:sldId id="301" r:id="rId52"/>
    <p:sldId id="499" r:id="rId53"/>
    <p:sldId id="566" r:id="rId54"/>
    <p:sldId id="542" r:id="rId55"/>
    <p:sldId id="557" r:id="rId56"/>
    <p:sldId id="529" r:id="rId57"/>
    <p:sldId id="452" r:id="rId58"/>
  </p:sldIdLst>
  <p:sldSz cx="12192000" cy="6858000"/>
  <p:notesSz cx="6858000" cy="994727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10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3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293543"/>
    <a:srgbClr val="291F1D"/>
    <a:srgbClr val="1C2534"/>
    <a:srgbClr val="CC00FF"/>
    <a:srgbClr val="89157B"/>
    <a:srgbClr val="00194C"/>
    <a:srgbClr val="6600CC"/>
    <a:srgbClr val="00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69" autoAdjust="0"/>
    <p:restoredTop sz="95196" autoAdjust="0"/>
  </p:normalViewPr>
  <p:slideViewPr>
    <p:cSldViewPr snapToGrid="0" showGuides="1">
      <p:cViewPr varScale="1">
        <p:scale>
          <a:sx n="119" d="100"/>
          <a:sy n="119" d="100"/>
        </p:scale>
        <p:origin x="232" y="272"/>
      </p:cViewPr>
      <p:guideLst>
        <p:guide pos="3840"/>
        <p:guide orient="horz" pos="2160"/>
        <p:guide orient="horz" pos="10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1032"/>
    </p:cViewPr>
  </p:sorterViewPr>
  <p:notesViewPr>
    <p:cSldViewPr snapToGrid="0">
      <p:cViewPr varScale="1">
        <p:scale>
          <a:sx n="87" d="100"/>
          <a:sy n="87" d="100"/>
        </p:scale>
        <p:origin x="-3822" y="-72"/>
      </p:cViewPr>
      <p:guideLst>
        <p:guide orient="horz" pos="2880"/>
        <p:guide pos="2160"/>
        <p:guide orient="horz" pos="313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oiiup.com/knowledge/content/1898" TargetMode="External"/><Relationship Id="rId3" Type="http://schemas.openxmlformats.org/officeDocument/2006/relationships/hyperlink" Target="https://www.joiiup.com/knowledge/content/1891" TargetMode="External"/><Relationship Id="rId7" Type="http://schemas.openxmlformats.org/officeDocument/2006/relationships/hyperlink" Target="https://www.joiiup.com/news/content/40?utm_source=JoiiWeb" TargetMode="External"/><Relationship Id="rId2" Type="http://schemas.openxmlformats.org/officeDocument/2006/relationships/hyperlink" Target="https://www.joiiup.com/knowledge/content/1895" TargetMode="External"/><Relationship Id="rId1" Type="http://schemas.openxmlformats.org/officeDocument/2006/relationships/hyperlink" Target="https://www.joiiup.com/knowledge/content/1892" TargetMode="External"/><Relationship Id="rId6" Type="http://schemas.openxmlformats.org/officeDocument/2006/relationships/hyperlink" Target="https://www.joiiup.com/knowledge/content/1900" TargetMode="External"/><Relationship Id="rId5" Type="http://schemas.openxmlformats.org/officeDocument/2006/relationships/hyperlink" Target="https://www.joiiup.com/knowledge/content/1897" TargetMode="External"/><Relationship Id="rId4" Type="http://schemas.openxmlformats.org/officeDocument/2006/relationships/hyperlink" Target="https://www.joiiup.com/knowledge/content/1884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iiup.com/knowledge/content/1887" TargetMode="External"/><Relationship Id="rId2" Type="http://schemas.openxmlformats.org/officeDocument/2006/relationships/hyperlink" Target="https://www.joiiup.com/knowledge/content/1893" TargetMode="External"/><Relationship Id="rId1" Type="http://schemas.openxmlformats.org/officeDocument/2006/relationships/hyperlink" Target="https://www.joiiup.com/knowledge/content/1889" TargetMode="External"/><Relationship Id="rId4" Type="http://schemas.openxmlformats.org/officeDocument/2006/relationships/hyperlink" Target="https://www.joiiup.com/knowledge/content/1888" TargetMode="External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oiiup.com/news/content/40?utm_source=JoiiWeb" TargetMode="External"/><Relationship Id="rId3" Type="http://schemas.openxmlformats.org/officeDocument/2006/relationships/hyperlink" Target="https://www.joiiup.com/knowledge/content/1897" TargetMode="External"/><Relationship Id="rId7" Type="http://schemas.openxmlformats.org/officeDocument/2006/relationships/hyperlink" Target="https://www.joiiup.com/knowledge/content/1891" TargetMode="External"/><Relationship Id="rId2" Type="http://schemas.openxmlformats.org/officeDocument/2006/relationships/hyperlink" Target="https://www.joiiup.com/knowledge/content/1884" TargetMode="External"/><Relationship Id="rId1" Type="http://schemas.openxmlformats.org/officeDocument/2006/relationships/hyperlink" Target="https://www.joiiup.com/knowledge/content/1892" TargetMode="External"/><Relationship Id="rId6" Type="http://schemas.openxmlformats.org/officeDocument/2006/relationships/hyperlink" Target="https://www.joiiup.com/knowledge/content/1898" TargetMode="External"/><Relationship Id="rId5" Type="http://schemas.openxmlformats.org/officeDocument/2006/relationships/hyperlink" Target="https://www.joiiup.com/knowledge/content/1900" TargetMode="External"/><Relationship Id="rId4" Type="http://schemas.openxmlformats.org/officeDocument/2006/relationships/hyperlink" Target="https://www.joiiup.com/knowledge/content/1895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iiup.com/knowledge/content/1887" TargetMode="External"/><Relationship Id="rId2" Type="http://schemas.openxmlformats.org/officeDocument/2006/relationships/hyperlink" Target="https://www.joiiup.com/knowledge/content/1893" TargetMode="External"/><Relationship Id="rId1" Type="http://schemas.openxmlformats.org/officeDocument/2006/relationships/hyperlink" Target="https://www.joiiup.com/knowledge/content/1889" TargetMode="External"/><Relationship Id="rId4" Type="http://schemas.openxmlformats.org/officeDocument/2006/relationships/hyperlink" Target="https://www.joiiup.com/knowledge/content/1888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517F8D-6D03-410B-B52C-2BDDD7B4B4E5}" type="doc">
      <dgm:prSet loTypeId="urn:microsoft.com/office/officeart/2005/8/layout/hProcess11" loCatId="process" qsTypeId="urn:microsoft.com/office/officeart/2005/8/quickstyle/3d1" qsCatId="3D" csTypeId="urn:microsoft.com/office/officeart/2005/8/colors/accent1_2" csCatId="accent1" phldr="1"/>
      <dgm:spPr/>
    </dgm:pt>
    <dgm:pt modelId="{A5CCB12E-2AFB-4DF4-B2F3-9F0409935077}">
      <dgm:prSet phldrT="[文字]" custT="1"/>
      <dgm:spPr/>
      <dgm:t>
        <a:bodyPr wrap="square"/>
        <a:lstStyle/>
        <a:p>
          <a:r>
            <a:rPr lang="zh-TW" altLang="en-US" sz="2400" b="1" dirty="0">
              <a:solidFill>
                <a:srgbClr val="66FFFF"/>
              </a:solidFill>
              <a:latin typeface="+mj-lt"/>
            </a:rPr>
            <a:t>易執行</a:t>
          </a:r>
        </a:p>
      </dgm:t>
    </dgm:pt>
    <dgm:pt modelId="{19A76F24-3442-4B21-A376-59B7552D1A67}" type="parTrans" cxnId="{ED37BD4A-A7AA-496B-A0F7-E10CEEB0E545}">
      <dgm:prSet/>
      <dgm:spPr/>
      <dgm:t>
        <a:bodyPr/>
        <a:lstStyle/>
        <a:p>
          <a:endParaRPr lang="zh-TW" altLang="en-US" sz="1800" b="1">
            <a:solidFill>
              <a:srgbClr val="66FFFF"/>
            </a:solidFill>
            <a:latin typeface="+mj-lt"/>
          </a:endParaRPr>
        </a:p>
      </dgm:t>
    </dgm:pt>
    <dgm:pt modelId="{501A8B73-F200-4F88-BD5D-AC70D32018C2}" type="sibTrans" cxnId="{ED37BD4A-A7AA-496B-A0F7-E10CEEB0E545}">
      <dgm:prSet/>
      <dgm:spPr/>
      <dgm:t>
        <a:bodyPr/>
        <a:lstStyle/>
        <a:p>
          <a:endParaRPr lang="zh-TW" altLang="en-US" sz="1800" b="1">
            <a:solidFill>
              <a:srgbClr val="66FFFF"/>
            </a:solidFill>
            <a:latin typeface="+mj-lt"/>
          </a:endParaRPr>
        </a:p>
      </dgm:t>
    </dgm:pt>
    <dgm:pt modelId="{070A2FDC-76FB-47B7-B841-3DB40AD2A70E}">
      <dgm:prSet phldrT="[文字]" custT="1"/>
      <dgm:spPr/>
      <dgm:t>
        <a:bodyPr/>
        <a:lstStyle/>
        <a:p>
          <a:r>
            <a:rPr lang="zh-TW" altLang="en-US" sz="2400" b="1" dirty="0">
              <a:solidFill>
                <a:srgbClr val="66FFFF"/>
              </a:solidFill>
              <a:latin typeface="+mj-lt"/>
            </a:rPr>
            <a:t>高成效</a:t>
          </a:r>
        </a:p>
      </dgm:t>
    </dgm:pt>
    <dgm:pt modelId="{63002D8C-6565-4AA0-8293-D9BE64648885}" type="parTrans" cxnId="{216AA2D6-30C2-4294-A5B7-4519A36370C8}">
      <dgm:prSet/>
      <dgm:spPr/>
      <dgm:t>
        <a:bodyPr/>
        <a:lstStyle/>
        <a:p>
          <a:endParaRPr lang="zh-TW" altLang="en-US" sz="1800" b="1">
            <a:solidFill>
              <a:srgbClr val="66FFFF"/>
            </a:solidFill>
            <a:latin typeface="+mj-lt"/>
          </a:endParaRPr>
        </a:p>
      </dgm:t>
    </dgm:pt>
    <dgm:pt modelId="{BB0D466A-BA73-4CB1-9C48-C6C4D81BAD6C}" type="sibTrans" cxnId="{216AA2D6-30C2-4294-A5B7-4519A36370C8}">
      <dgm:prSet/>
      <dgm:spPr/>
      <dgm:t>
        <a:bodyPr/>
        <a:lstStyle/>
        <a:p>
          <a:endParaRPr lang="zh-TW" altLang="en-US" sz="1800" b="1">
            <a:solidFill>
              <a:srgbClr val="66FFFF"/>
            </a:solidFill>
            <a:latin typeface="+mj-lt"/>
          </a:endParaRPr>
        </a:p>
      </dgm:t>
    </dgm:pt>
    <dgm:pt modelId="{E97B7D09-5284-4515-AC49-E45944F02694}">
      <dgm:prSet phldrT="[文字]" custT="1"/>
      <dgm:spPr/>
      <dgm:t>
        <a:bodyPr/>
        <a:lstStyle/>
        <a:p>
          <a:r>
            <a:rPr lang="zh-TW" altLang="en-US" sz="2400" b="1" dirty="0">
              <a:solidFill>
                <a:srgbClr val="66FFFF"/>
              </a:solidFill>
              <a:latin typeface="+mj-lt"/>
            </a:rPr>
            <a:t>能持續</a:t>
          </a:r>
        </a:p>
      </dgm:t>
    </dgm:pt>
    <dgm:pt modelId="{25A07B89-742A-497C-859E-982F11AFE88F}" type="parTrans" cxnId="{D2AA316B-DDA6-4AFE-83AB-27F3BC6B1601}">
      <dgm:prSet/>
      <dgm:spPr/>
      <dgm:t>
        <a:bodyPr/>
        <a:lstStyle/>
        <a:p>
          <a:endParaRPr lang="zh-TW" altLang="en-US" sz="1800" b="1">
            <a:solidFill>
              <a:srgbClr val="66FFFF"/>
            </a:solidFill>
            <a:latin typeface="+mj-lt"/>
          </a:endParaRPr>
        </a:p>
      </dgm:t>
    </dgm:pt>
    <dgm:pt modelId="{BEAD3E63-50AC-4441-9BA9-7E2776A8864A}" type="sibTrans" cxnId="{D2AA316B-DDA6-4AFE-83AB-27F3BC6B1601}">
      <dgm:prSet/>
      <dgm:spPr/>
      <dgm:t>
        <a:bodyPr/>
        <a:lstStyle/>
        <a:p>
          <a:endParaRPr lang="zh-TW" altLang="en-US" sz="1800" b="1">
            <a:solidFill>
              <a:srgbClr val="66FFFF"/>
            </a:solidFill>
            <a:latin typeface="+mj-lt"/>
          </a:endParaRPr>
        </a:p>
      </dgm:t>
    </dgm:pt>
    <dgm:pt modelId="{EF57338D-F1AE-401F-8F81-2C10C696D91C}" type="pres">
      <dgm:prSet presAssocID="{10517F8D-6D03-410B-B52C-2BDDD7B4B4E5}" presName="Name0" presStyleCnt="0">
        <dgm:presLayoutVars>
          <dgm:dir/>
          <dgm:resizeHandles val="exact"/>
        </dgm:presLayoutVars>
      </dgm:prSet>
      <dgm:spPr/>
    </dgm:pt>
    <dgm:pt modelId="{2460B10E-475F-4A0A-9A8A-258430D6D354}" type="pres">
      <dgm:prSet presAssocID="{10517F8D-6D03-410B-B52C-2BDDD7B4B4E5}" presName="arrow" presStyleLbl="bgShp" presStyleIdx="0" presStyleCnt="1"/>
      <dgm:spPr/>
    </dgm:pt>
    <dgm:pt modelId="{D0D5E248-34E6-4451-B339-116FB84C6011}" type="pres">
      <dgm:prSet presAssocID="{10517F8D-6D03-410B-B52C-2BDDD7B4B4E5}" presName="points" presStyleCnt="0"/>
      <dgm:spPr/>
    </dgm:pt>
    <dgm:pt modelId="{FECB3968-494B-4FEA-B92F-190F92704942}" type="pres">
      <dgm:prSet presAssocID="{A5CCB12E-2AFB-4DF4-B2F3-9F0409935077}" presName="compositeA" presStyleCnt="0"/>
      <dgm:spPr/>
    </dgm:pt>
    <dgm:pt modelId="{761D07FB-5366-4CAE-A21D-1CB55EC367F0}" type="pres">
      <dgm:prSet presAssocID="{A5CCB12E-2AFB-4DF4-B2F3-9F0409935077}" presName="textA" presStyleLbl="revTx" presStyleIdx="0" presStyleCnt="3">
        <dgm:presLayoutVars>
          <dgm:bulletEnabled val="1"/>
        </dgm:presLayoutVars>
      </dgm:prSet>
      <dgm:spPr>
        <a:xfrm>
          <a:off x="5076" y="0"/>
          <a:ext cx="3350538" cy="795688"/>
        </a:xfrm>
        <a:prstGeom prst="rect">
          <a:avLst/>
        </a:prstGeom>
      </dgm:spPr>
    </dgm:pt>
    <dgm:pt modelId="{DC44130D-93D1-4B47-A975-15E634FDDAF4}" type="pres">
      <dgm:prSet presAssocID="{A5CCB12E-2AFB-4DF4-B2F3-9F0409935077}" presName="circleA" presStyleLbl="node1" presStyleIdx="0" presStyleCnt="3"/>
      <dgm:spPr/>
    </dgm:pt>
    <dgm:pt modelId="{B7688C16-F48B-4282-9EF0-01C1DB885B46}" type="pres">
      <dgm:prSet presAssocID="{A5CCB12E-2AFB-4DF4-B2F3-9F0409935077}" presName="spaceA" presStyleCnt="0"/>
      <dgm:spPr/>
    </dgm:pt>
    <dgm:pt modelId="{59F37765-6487-4786-98FF-181820CC211B}" type="pres">
      <dgm:prSet presAssocID="{501A8B73-F200-4F88-BD5D-AC70D32018C2}" presName="space" presStyleCnt="0"/>
      <dgm:spPr/>
    </dgm:pt>
    <dgm:pt modelId="{8C585F8F-D0E1-48A1-AABC-179283CAE73D}" type="pres">
      <dgm:prSet presAssocID="{070A2FDC-76FB-47B7-B841-3DB40AD2A70E}" presName="compositeB" presStyleCnt="0"/>
      <dgm:spPr/>
    </dgm:pt>
    <dgm:pt modelId="{2D5A7C02-5C4B-4F9C-B2B9-7943BC36943A}" type="pres">
      <dgm:prSet presAssocID="{070A2FDC-76FB-47B7-B841-3DB40AD2A70E}" presName="textB" presStyleLbl="revTx" presStyleIdx="1" presStyleCnt="3">
        <dgm:presLayoutVars>
          <dgm:bulletEnabled val="1"/>
        </dgm:presLayoutVars>
      </dgm:prSet>
      <dgm:spPr/>
    </dgm:pt>
    <dgm:pt modelId="{8ACC3746-369D-4FC0-AA53-FA9FC5E21CD5}" type="pres">
      <dgm:prSet presAssocID="{070A2FDC-76FB-47B7-B841-3DB40AD2A70E}" presName="circleB" presStyleLbl="node1" presStyleIdx="1" presStyleCnt="3"/>
      <dgm:spPr/>
    </dgm:pt>
    <dgm:pt modelId="{4DC164B5-F189-484C-B823-508F2C41D247}" type="pres">
      <dgm:prSet presAssocID="{070A2FDC-76FB-47B7-B841-3DB40AD2A70E}" presName="spaceB" presStyleCnt="0"/>
      <dgm:spPr/>
    </dgm:pt>
    <dgm:pt modelId="{ABF2AAFB-1BB5-4B99-9310-BCBB8C13E389}" type="pres">
      <dgm:prSet presAssocID="{BB0D466A-BA73-4CB1-9C48-C6C4D81BAD6C}" presName="space" presStyleCnt="0"/>
      <dgm:spPr/>
    </dgm:pt>
    <dgm:pt modelId="{B085C643-B467-4628-AA49-F726338850E3}" type="pres">
      <dgm:prSet presAssocID="{E97B7D09-5284-4515-AC49-E45944F02694}" presName="compositeA" presStyleCnt="0"/>
      <dgm:spPr/>
    </dgm:pt>
    <dgm:pt modelId="{DAF4FEE5-6D6E-421D-BDFA-C465B820430B}" type="pres">
      <dgm:prSet presAssocID="{E97B7D09-5284-4515-AC49-E45944F02694}" presName="textA" presStyleLbl="revTx" presStyleIdx="2" presStyleCnt="3">
        <dgm:presLayoutVars>
          <dgm:bulletEnabled val="1"/>
        </dgm:presLayoutVars>
      </dgm:prSet>
      <dgm:spPr/>
    </dgm:pt>
    <dgm:pt modelId="{E1DD0689-DBFF-49CC-992D-5E99395D7DC6}" type="pres">
      <dgm:prSet presAssocID="{E97B7D09-5284-4515-AC49-E45944F02694}" presName="circleA" presStyleLbl="node1" presStyleIdx="2" presStyleCnt="3"/>
      <dgm:spPr/>
    </dgm:pt>
    <dgm:pt modelId="{011593B4-8A4A-4D07-B018-7A86CEA087AF}" type="pres">
      <dgm:prSet presAssocID="{E97B7D09-5284-4515-AC49-E45944F02694}" presName="spaceA" presStyleCnt="0"/>
      <dgm:spPr/>
    </dgm:pt>
  </dgm:ptLst>
  <dgm:cxnLst>
    <dgm:cxn modelId="{7A07C810-36A6-44BE-8FBB-DE18A2AB96B9}" type="presOf" srcId="{070A2FDC-76FB-47B7-B841-3DB40AD2A70E}" destId="{2D5A7C02-5C4B-4F9C-B2B9-7943BC36943A}" srcOrd="0" destOrd="0" presId="urn:microsoft.com/office/officeart/2005/8/layout/hProcess11"/>
    <dgm:cxn modelId="{BFC0D53F-81AA-4A7B-B050-1449300A75C2}" type="presOf" srcId="{E97B7D09-5284-4515-AC49-E45944F02694}" destId="{DAF4FEE5-6D6E-421D-BDFA-C465B820430B}" srcOrd="0" destOrd="0" presId="urn:microsoft.com/office/officeart/2005/8/layout/hProcess11"/>
    <dgm:cxn modelId="{ED37BD4A-A7AA-496B-A0F7-E10CEEB0E545}" srcId="{10517F8D-6D03-410B-B52C-2BDDD7B4B4E5}" destId="{A5CCB12E-2AFB-4DF4-B2F3-9F0409935077}" srcOrd="0" destOrd="0" parTransId="{19A76F24-3442-4B21-A376-59B7552D1A67}" sibTransId="{501A8B73-F200-4F88-BD5D-AC70D32018C2}"/>
    <dgm:cxn modelId="{D2AA316B-DDA6-4AFE-83AB-27F3BC6B1601}" srcId="{10517F8D-6D03-410B-B52C-2BDDD7B4B4E5}" destId="{E97B7D09-5284-4515-AC49-E45944F02694}" srcOrd="2" destOrd="0" parTransId="{25A07B89-742A-497C-859E-982F11AFE88F}" sibTransId="{BEAD3E63-50AC-4441-9BA9-7E2776A8864A}"/>
    <dgm:cxn modelId="{97962171-BC45-4CEC-A075-5A1A8A0D57C5}" type="presOf" srcId="{10517F8D-6D03-410B-B52C-2BDDD7B4B4E5}" destId="{EF57338D-F1AE-401F-8F81-2C10C696D91C}" srcOrd="0" destOrd="0" presId="urn:microsoft.com/office/officeart/2005/8/layout/hProcess11"/>
    <dgm:cxn modelId="{0DAEE5CD-4AB4-4F1E-85C3-A9F91B987626}" type="presOf" srcId="{A5CCB12E-2AFB-4DF4-B2F3-9F0409935077}" destId="{761D07FB-5366-4CAE-A21D-1CB55EC367F0}" srcOrd="0" destOrd="0" presId="urn:microsoft.com/office/officeart/2005/8/layout/hProcess11"/>
    <dgm:cxn modelId="{216AA2D6-30C2-4294-A5B7-4519A36370C8}" srcId="{10517F8D-6D03-410B-B52C-2BDDD7B4B4E5}" destId="{070A2FDC-76FB-47B7-B841-3DB40AD2A70E}" srcOrd="1" destOrd="0" parTransId="{63002D8C-6565-4AA0-8293-D9BE64648885}" sibTransId="{BB0D466A-BA73-4CB1-9C48-C6C4D81BAD6C}"/>
    <dgm:cxn modelId="{08425A4F-0907-469F-B5E1-CDAD1B112789}" type="presParOf" srcId="{EF57338D-F1AE-401F-8F81-2C10C696D91C}" destId="{2460B10E-475F-4A0A-9A8A-258430D6D354}" srcOrd="0" destOrd="0" presId="urn:microsoft.com/office/officeart/2005/8/layout/hProcess11"/>
    <dgm:cxn modelId="{D0946350-F42A-45CA-9552-34D7AD827903}" type="presParOf" srcId="{EF57338D-F1AE-401F-8F81-2C10C696D91C}" destId="{D0D5E248-34E6-4451-B339-116FB84C6011}" srcOrd="1" destOrd="0" presId="urn:microsoft.com/office/officeart/2005/8/layout/hProcess11"/>
    <dgm:cxn modelId="{4A4B5891-C34A-469A-ACA2-A9A63DEAD6CD}" type="presParOf" srcId="{D0D5E248-34E6-4451-B339-116FB84C6011}" destId="{FECB3968-494B-4FEA-B92F-190F92704942}" srcOrd="0" destOrd="0" presId="urn:microsoft.com/office/officeart/2005/8/layout/hProcess11"/>
    <dgm:cxn modelId="{B502FEEB-B848-47FF-8507-837BAAB844DB}" type="presParOf" srcId="{FECB3968-494B-4FEA-B92F-190F92704942}" destId="{761D07FB-5366-4CAE-A21D-1CB55EC367F0}" srcOrd="0" destOrd="0" presId="urn:microsoft.com/office/officeart/2005/8/layout/hProcess11"/>
    <dgm:cxn modelId="{B9537DF1-85A4-49D9-9D5F-F7EC879D6E1D}" type="presParOf" srcId="{FECB3968-494B-4FEA-B92F-190F92704942}" destId="{DC44130D-93D1-4B47-A975-15E634FDDAF4}" srcOrd="1" destOrd="0" presId="urn:microsoft.com/office/officeart/2005/8/layout/hProcess11"/>
    <dgm:cxn modelId="{06CA40F2-89A2-4398-9D1D-CB5E25FC2284}" type="presParOf" srcId="{FECB3968-494B-4FEA-B92F-190F92704942}" destId="{B7688C16-F48B-4282-9EF0-01C1DB885B46}" srcOrd="2" destOrd="0" presId="urn:microsoft.com/office/officeart/2005/8/layout/hProcess11"/>
    <dgm:cxn modelId="{BC52A1E5-3F27-4D4F-9B43-303E7E64CA82}" type="presParOf" srcId="{D0D5E248-34E6-4451-B339-116FB84C6011}" destId="{59F37765-6487-4786-98FF-181820CC211B}" srcOrd="1" destOrd="0" presId="urn:microsoft.com/office/officeart/2005/8/layout/hProcess11"/>
    <dgm:cxn modelId="{A8BDAC81-BC48-4ED8-BD1B-7CD7CAF55EBF}" type="presParOf" srcId="{D0D5E248-34E6-4451-B339-116FB84C6011}" destId="{8C585F8F-D0E1-48A1-AABC-179283CAE73D}" srcOrd="2" destOrd="0" presId="urn:microsoft.com/office/officeart/2005/8/layout/hProcess11"/>
    <dgm:cxn modelId="{8840CC2D-6AB1-4693-8CD8-0C98683D793D}" type="presParOf" srcId="{8C585F8F-D0E1-48A1-AABC-179283CAE73D}" destId="{2D5A7C02-5C4B-4F9C-B2B9-7943BC36943A}" srcOrd="0" destOrd="0" presId="urn:microsoft.com/office/officeart/2005/8/layout/hProcess11"/>
    <dgm:cxn modelId="{1D33D559-0347-4554-9A03-7D810D8693A1}" type="presParOf" srcId="{8C585F8F-D0E1-48A1-AABC-179283CAE73D}" destId="{8ACC3746-369D-4FC0-AA53-FA9FC5E21CD5}" srcOrd="1" destOrd="0" presId="urn:microsoft.com/office/officeart/2005/8/layout/hProcess11"/>
    <dgm:cxn modelId="{A8CFC71B-C0C2-4782-9380-7B4EE6BA7B1E}" type="presParOf" srcId="{8C585F8F-D0E1-48A1-AABC-179283CAE73D}" destId="{4DC164B5-F189-484C-B823-508F2C41D247}" srcOrd="2" destOrd="0" presId="urn:microsoft.com/office/officeart/2005/8/layout/hProcess11"/>
    <dgm:cxn modelId="{7E7226CE-81A9-4A8C-9D71-73BF5E3733DB}" type="presParOf" srcId="{D0D5E248-34E6-4451-B339-116FB84C6011}" destId="{ABF2AAFB-1BB5-4B99-9310-BCBB8C13E389}" srcOrd="3" destOrd="0" presId="urn:microsoft.com/office/officeart/2005/8/layout/hProcess11"/>
    <dgm:cxn modelId="{96F2C1A7-9010-4D94-B4E7-161B56B22D8D}" type="presParOf" srcId="{D0D5E248-34E6-4451-B339-116FB84C6011}" destId="{B085C643-B467-4628-AA49-F726338850E3}" srcOrd="4" destOrd="0" presId="urn:microsoft.com/office/officeart/2005/8/layout/hProcess11"/>
    <dgm:cxn modelId="{686749F3-4088-43E0-88B9-C9460B9695BC}" type="presParOf" srcId="{B085C643-B467-4628-AA49-F726338850E3}" destId="{DAF4FEE5-6D6E-421D-BDFA-C465B820430B}" srcOrd="0" destOrd="0" presId="urn:microsoft.com/office/officeart/2005/8/layout/hProcess11"/>
    <dgm:cxn modelId="{5C5AD0B2-D366-4B3F-95BD-2287D0076079}" type="presParOf" srcId="{B085C643-B467-4628-AA49-F726338850E3}" destId="{E1DD0689-DBFF-49CC-992D-5E99395D7DC6}" srcOrd="1" destOrd="0" presId="urn:microsoft.com/office/officeart/2005/8/layout/hProcess11"/>
    <dgm:cxn modelId="{CE886663-82F3-4FF0-8E5B-96B704367893}" type="presParOf" srcId="{B085C643-B467-4628-AA49-F726338850E3}" destId="{011593B4-8A4A-4D07-B018-7A86CEA087A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A75AF3-B1FF-4724-A6DD-A3504FA5F52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7320F5E-9C29-4B27-A638-7F23C6067F02}">
      <dgm:prSet phldrT="[文字]" custT="1"/>
      <dgm:spPr/>
      <dgm:t>
        <a:bodyPr/>
        <a:lstStyle/>
        <a:p>
          <a:r>
            <a:rPr lang="zh-TW" altLang="en-US" sz="2000" b="1" dirty="0">
              <a:latin typeface="+mn-ea"/>
              <a:ea typeface="+mn-ea"/>
            </a:rPr>
            <a:t>前置作業</a:t>
          </a:r>
        </a:p>
      </dgm:t>
    </dgm:pt>
    <dgm:pt modelId="{A543C246-6979-41CC-B093-324A245D854B}" type="parTrans" cxnId="{A209C3A2-84A7-4A48-8EF8-9DD07A35A8DA}">
      <dgm:prSet/>
      <dgm:spPr/>
      <dgm:t>
        <a:bodyPr/>
        <a:lstStyle/>
        <a:p>
          <a:endParaRPr lang="zh-TW" altLang="en-US" sz="2000" b="1">
            <a:latin typeface="+mn-ea"/>
            <a:ea typeface="+mn-ea"/>
          </a:endParaRPr>
        </a:p>
      </dgm:t>
    </dgm:pt>
    <dgm:pt modelId="{AC79E0BE-00FF-4DCC-A976-4A7DDE8DF33F}" type="sibTrans" cxnId="{A209C3A2-84A7-4A48-8EF8-9DD07A35A8DA}">
      <dgm:prSet custT="1"/>
      <dgm:spPr/>
      <dgm:t>
        <a:bodyPr/>
        <a:lstStyle/>
        <a:p>
          <a:endParaRPr lang="zh-TW" altLang="en-US" sz="2000" b="1">
            <a:latin typeface="+mn-ea"/>
            <a:ea typeface="+mn-ea"/>
          </a:endParaRPr>
        </a:p>
      </dgm:t>
    </dgm:pt>
    <dgm:pt modelId="{8BE911BC-D12A-404D-9502-E8DECFF3F042}">
      <dgm:prSet phldrT="[文字]" custT="1"/>
      <dgm:spPr/>
      <dgm:t>
        <a:bodyPr/>
        <a:lstStyle/>
        <a:p>
          <a:r>
            <a:rPr lang="zh-TW" altLang="en-US" sz="2000" b="1" dirty="0">
              <a:latin typeface="+mn-ea"/>
              <a:ea typeface="+mn-ea"/>
            </a:rPr>
            <a:t>活動執行</a:t>
          </a:r>
        </a:p>
      </dgm:t>
    </dgm:pt>
    <dgm:pt modelId="{63B4DDE6-E4A3-429E-88C8-5A4EF14917BC}" type="parTrans" cxnId="{9E42823E-7AAC-4FD2-91CD-F1F7A6BB905D}">
      <dgm:prSet/>
      <dgm:spPr/>
      <dgm:t>
        <a:bodyPr/>
        <a:lstStyle/>
        <a:p>
          <a:endParaRPr lang="zh-TW" altLang="en-US" sz="2000" b="1">
            <a:latin typeface="+mn-ea"/>
            <a:ea typeface="+mn-ea"/>
          </a:endParaRPr>
        </a:p>
      </dgm:t>
    </dgm:pt>
    <dgm:pt modelId="{39362F49-2DA8-4ECB-803F-A53CE48B1F5D}" type="sibTrans" cxnId="{9E42823E-7AAC-4FD2-91CD-F1F7A6BB905D}">
      <dgm:prSet custT="1"/>
      <dgm:spPr/>
      <dgm:t>
        <a:bodyPr/>
        <a:lstStyle/>
        <a:p>
          <a:endParaRPr lang="zh-TW" altLang="en-US" sz="2000" b="1">
            <a:latin typeface="+mn-ea"/>
            <a:ea typeface="+mn-ea"/>
          </a:endParaRPr>
        </a:p>
      </dgm:t>
    </dgm:pt>
    <dgm:pt modelId="{77842E57-544E-4514-A58C-07C8A273D68C}">
      <dgm:prSet phldrT="[文字]" custT="1"/>
      <dgm:spPr/>
      <dgm:t>
        <a:bodyPr/>
        <a:lstStyle/>
        <a:p>
          <a:r>
            <a:rPr lang="zh-TW" altLang="en-US" sz="2000" b="1" dirty="0">
              <a:latin typeface="+mn-ea"/>
              <a:ea typeface="+mn-ea"/>
            </a:rPr>
            <a:t>成績結算</a:t>
          </a:r>
        </a:p>
      </dgm:t>
    </dgm:pt>
    <dgm:pt modelId="{5E6F5DDC-DED1-40E2-8951-A9D8F434192C}" type="parTrans" cxnId="{8E25C8A8-0079-4229-9477-1868E99009BF}">
      <dgm:prSet/>
      <dgm:spPr/>
      <dgm:t>
        <a:bodyPr/>
        <a:lstStyle/>
        <a:p>
          <a:endParaRPr lang="zh-TW" altLang="en-US" sz="2000" b="1">
            <a:latin typeface="+mn-ea"/>
            <a:ea typeface="+mn-ea"/>
          </a:endParaRPr>
        </a:p>
      </dgm:t>
    </dgm:pt>
    <dgm:pt modelId="{A0D57870-32FB-4045-BBB6-3298008C5420}" type="sibTrans" cxnId="{8E25C8A8-0079-4229-9477-1868E99009BF}">
      <dgm:prSet/>
      <dgm:spPr/>
      <dgm:t>
        <a:bodyPr/>
        <a:lstStyle/>
        <a:p>
          <a:endParaRPr lang="zh-TW" altLang="en-US" sz="2000" b="1">
            <a:latin typeface="+mn-ea"/>
            <a:ea typeface="+mn-ea"/>
          </a:endParaRPr>
        </a:p>
      </dgm:t>
    </dgm:pt>
    <dgm:pt modelId="{8C977A96-179E-4114-813F-39B0756D62DE}" type="pres">
      <dgm:prSet presAssocID="{FFA75AF3-B1FF-4724-A6DD-A3504FA5F52C}" presName="Name0" presStyleCnt="0">
        <dgm:presLayoutVars>
          <dgm:dir/>
          <dgm:resizeHandles val="exact"/>
        </dgm:presLayoutVars>
      </dgm:prSet>
      <dgm:spPr/>
    </dgm:pt>
    <dgm:pt modelId="{5151558E-A85E-4E20-9C24-D6C7C8A6FBE2}" type="pres">
      <dgm:prSet presAssocID="{D7320F5E-9C29-4B27-A638-7F23C6067F02}" presName="node" presStyleLbl="node1" presStyleIdx="0" presStyleCnt="3">
        <dgm:presLayoutVars>
          <dgm:bulletEnabled val="1"/>
        </dgm:presLayoutVars>
      </dgm:prSet>
      <dgm:spPr/>
    </dgm:pt>
    <dgm:pt modelId="{9C96EC0A-AE18-4EE4-8CD4-CAAC6C645562}" type="pres">
      <dgm:prSet presAssocID="{AC79E0BE-00FF-4DCC-A976-4A7DDE8DF33F}" presName="sibTrans" presStyleLbl="sibTrans2D1" presStyleIdx="0" presStyleCnt="2"/>
      <dgm:spPr/>
    </dgm:pt>
    <dgm:pt modelId="{83A8946B-ED86-4DEA-8F97-A7932B04A576}" type="pres">
      <dgm:prSet presAssocID="{AC79E0BE-00FF-4DCC-A976-4A7DDE8DF33F}" presName="connectorText" presStyleLbl="sibTrans2D1" presStyleIdx="0" presStyleCnt="2"/>
      <dgm:spPr/>
    </dgm:pt>
    <dgm:pt modelId="{0A59BC9C-31C6-4667-A876-40FB9F740776}" type="pres">
      <dgm:prSet presAssocID="{8BE911BC-D12A-404D-9502-E8DECFF3F042}" presName="node" presStyleLbl="node1" presStyleIdx="1" presStyleCnt="3">
        <dgm:presLayoutVars>
          <dgm:bulletEnabled val="1"/>
        </dgm:presLayoutVars>
      </dgm:prSet>
      <dgm:spPr/>
    </dgm:pt>
    <dgm:pt modelId="{B794577D-4920-4071-82F7-8CB3127FDE61}" type="pres">
      <dgm:prSet presAssocID="{39362F49-2DA8-4ECB-803F-A53CE48B1F5D}" presName="sibTrans" presStyleLbl="sibTrans2D1" presStyleIdx="1" presStyleCnt="2"/>
      <dgm:spPr/>
    </dgm:pt>
    <dgm:pt modelId="{4DD4D76A-725A-4E61-90B7-904291F15C4F}" type="pres">
      <dgm:prSet presAssocID="{39362F49-2DA8-4ECB-803F-A53CE48B1F5D}" presName="connectorText" presStyleLbl="sibTrans2D1" presStyleIdx="1" presStyleCnt="2"/>
      <dgm:spPr/>
    </dgm:pt>
    <dgm:pt modelId="{053E139A-9A8C-4885-A2BA-4C85D5200223}" type="pres">
      <dgm:prSet presAssocID="{77842E57-544E-4514-A58C-07C8A273D68C}" presName="node" presStyleLbl="node1" presStyleIdx="2" presStyleCnt="3">
        <dgm:presLayoutVars>
          <dgm:bulletEnabled val="1"/>
        </dgm:presLayoutVars>
      </dgm:prSet>
      <dgm:spPr/>
    </dgm:pt>
  </dgm:ptLst>
  <dgm:cxnLst>
    <dgm:cxn modelId="{78164E2B-32B8-41A0-A7B0-633BE58D7C7B}" type="presOf" srcId="{FFA75AF3-B1FF-4724-A6DD-A3504FA5F52C}" destId="{8C977A96-179E-4114-813F-39B0756D62DE}" srcOrd="0" destOrd="0" presId="urn:microsoft.com/office/officeart/2005/8/layout/process1"/>
    <dgm:cxn modelId="{4CF4B52D-A288-4621-B3FE-DA8B962447BD}" type="presOf" srcId="{77842E57-544E-4514-A58C-07C8A273D68C}" destId="{053E139A-9A8C-4885-A2BA-4C85D5200223}" srcOrd="0" destOrd="0" presId="urn:microsoft.com/office/officeart/2005/8/layout/process1"/>
    <dgm:cxn modelId="{9E42823E-7AAC-4FD2-91CD-F1F7A6BB905D}" srcId="{FFA75AF3-B1FF-4724-A6DD-A3504FA5F52C}" destId="{8BE911BC-D12A-404D-9502-E8DECFF3F042}" srcOrd="1" destOrd="0" parTransId="{63B4DDE6-E4A3-429E-88C8-5A4EF14917BC}" sibTransId="{39362F49-2DA8-4ECB-803F-A53CE48B1F5D}"/>
    <dgm:cxn modelId="{F79C7551-5A0F-470E-9BBD-4D918EFF8796}" type="presOf" srcId="{39362F49-2DA8-4ECB-803F-A53CE48B1F5D}" destId="{B794577D-4920-4071-82F7-8CB3127FDE61}" srcOrd="0" destOrd="0" presId="urn:microsoft.com/office/officeart/2005/8/layout/process1"/>
    <dgm:cxn modelId="{FA535068-558A-4888-A35F-86F08CF7B055}" type="presOf" srcId="{AC79E0BE-00FF-4DCC-A976-4A7DDE8DF33F}" destId="{9C96EC0A-AE18-4EE4-8CD4-CAAC6C645562}" srcOrd="0" destOrd="0" presId="urn:microsoft.com/office/officeart/2005/8/layout/process1"/>
    <dgm:cxn modelId="{22FCF86A-6ED2-4A14-9E83-60C2314ECDFE}" type="presOf" srcId="{AC79E0BE-00FF-4DCC-A976-4A7DDE8DF33F}" destId="{83A8946B-ED86-4DEA-8F97-A7932B04A576}" srcOrd="1" destOrd="0" presId="urn:microsoft.com/office/officeart/2005/8/layout/process1"/>
    <dgm:cxn modelId="{48534F75-4CD8-4A05-AC65-4AE3194B0F60}" type="presOf" srcId="{8BE911BC-D12A-404D-9502-E8DECFF3F042}" destId="{0A59BC9C-31C6-4667-A876-40FB9F740776}" srcOrd="0" destOrd="0" presId="urn:microsoft.com/office/officeart/2005/8/layout/process1"/>
    <dgm:cxn modelId="{A209C3A2-84A7-4A48-8EF8-9DD07A35A8DA}" srcId="{FFA75AF3-B1FF-4724-A6DD-A3504FA5F52C}" destId="{D7320F5E-9C29-4B27-A638-7F23C6067F02}" srcOrd="0" destOrd="0" parTransId="{A543C246-6979-41CC-B093-324A245D854B}" sibTransId="{AC79E0BE-00FF-4DCC-A976-4A7DDE8DF33F}"/>
    <dgm:cxn modelId="{259483A5-6228-478B-BB34-295ABF807BC3}" type="presOf" srcId="{D7320F5E-9C29-4B27-A638-7F23C6067F02}" destId="{5151558E-A85E-4E20-9C24-D6C7C8A6FBE2}" srcOrd="0" destOrd="0" presId="urn:microsoft.com/office/officeart/2005/8/layout/process1"/>
    <dgm:cxn modelId="{8E25C8A8-0079-4229-9477-1868E99009BF}" srcId="{FFA75AF3-B1FF-4724-A6DD-A3504FA5F52C}" destId="{77842E57-544E-4514-A58C-07C8A273D68C}" srcOrd="2" destOrd="0" parTransId="{5E6F5DDC-DED1-40E2-8951-A9D8F434192C}" sibTransId="{A0D57870-32FB-4045-BBB6-3298008C5420}"/>
    <dgm:cxn modelId="{7DF08FCA-0C63-438C-9FA1-2969C088DE4B}" type="presOf" srcId="{39362F49-2DA8-4ECB-803F-A53CE48B1F5D}" destId="{4DD4D76A-725A-4E61-90B7-904291F15C4F}" srcOrd="1" destOrd="0" presId="urn:microsoft.com/office/officeart/2005/8/layout/process1"/>
    <dgm:cxn modelId="{2BC81CBD-62A0-4562-9573-2C928215303B}" type="presParOf" srcId="{8C977A96-179E-4114-813F-39B0756D62DE}" destId="{5151558E-A85E-4E20-9C24-D6C7C8A6FBE2}" srcOrd="0" destOrd="0" presId="urn:microsoft.com/office/officeart/2005/8/layout/process1"/>
    <dgm:cxn modelId="{0C3D02A1-B3B5-4E82-BB03-DC2CE23661A0}" type="presParOf" srcId="{8C977A96-179E-4114-813F-39B0756D62DE}" destId="{9C96EC0A-AE18-4EE4-8CD4-CAAC6C645562}" srcOrd="1" destOrd="0" presId="urn:microsoft.com/office/officeart/2005/8/layout/process1"/>
    <dgm:cxn modelId="{DB76D654-8130-4EF0-845A-668A791CC5B5}" type="presParOf" srcId="{9C96EC0A-AE18-4EE4-8CD4-CAAC6C645562}" destId="{83A8946B-ED86-4DEA-8F97-A7932B04A576}" srcOrd="0" destOrd="0" presId="urn:microsoft.com/office/officeart/2005/8/layout/process1"/>
    <dgm:cxn modelId="{0F8311D8-EBCD-47AE-A690-04FE54B66431}" type="presParOf" srcId="{8C977A96-179E-4114-813F-39B0756D62DE}" destId="{0A59BC9C-31C6-4667-A876-40FB9F740776}" srcOrd="2" destOrd="0" presId="urn:microsoft.com/office/officeart/2005/8/layout/process1"/>
    <dgm:cxn modelId="{CEC9E4ED-A86F-4CC9-BB97-7476CB530580}" type="presParOf" srcId="{8C977A96-179E-4114-813F-39B0756D62DE}" destId="{B794577D-4920-4071-82F7-8CB3127FDE61}" srcOrd="3" destOrd="0" presId="urn:microsoft.com/office/officeart/2005/8/layout/process1"/>
    <dgm:cxn modelId="{141D5B4D-3528-4A78-92A2-6101B50903C5}" type="presParOf" srcId="{B794577D-4920-4071-82F7-8CB3127FDE61}" destId="{4DD4D76A-725A-4E61-90B7-904291F15C4F}" srcOrd="0" destOrd="0" presId="urn:microsoft.com/office/officeart/2005/8/layout/process1"/>
    <dgm:cxn modelId="{D5A19094-1A87-4A7A-9B9E-C42D6AAB0B2A}" type="presParOf" srcId="{8C977A96-179E-4114-813F-39B0756D62DE}" destId="{053E139A-9A8C-4885-A2BA-4C85D520022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A740AD-8579-489E-B60F-7F4AA1329412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04713BDF-2BD7-47AF-8346-8266A3443F5E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營養飲食</a:t>
          </a:r>
        </a:p>
      </dgm:t>
    </dgm:pt>
    <dgm:pt modelId="{CDBB2B1A-CBF4-4826-BF4E-5D32F959A00B}" type="parTrans" cxnId="{16BEA3C3-2827-405E-838E-6BA366031E5B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FBE73E-44C4-4C4E-A0CE-B1D56C7E7089}" type="sibTrans" cxnId="{16BEA3C3-2827-405E-838E-6BA366031E5B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13B4709-F971-4C19-A7AD-13B6A8F5E73D}">
      <dgm:prSet phldrT="[文字]" custT="1"/>
      <dgm:spPr/>
      <dgm:t>
        <a:bodyPr/>
        <a:lstStyle/>
        <a:p>
          <a:r>
            <a:rPr lang="zh-TW" altLang="en-US" sz="1700" b="1" i="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宸忻營養諮詢服務與講座</a:t>
          </a:r>
          <a:endParaRPr lang="zh-TW" altLang="en-US" sz="1700" b="1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26D39D2-3640-48AB-8F4C-B30F023C116C}" type="parTrans" cxnId="{C1037F7E-BF76-4D97-8B0D-20581403E0F3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1DE02E6-F354-41A0-A5BF-512269C5A4B1}" type="sibTrans" cxnId="{C1037F7E-BF76-4D97-8B0D-20581403E0F3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BE0EA7-0659-467E-82B9-F676160E14FA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運動健身</a:t>
          </a:r>
        </a:p>
      </dgm:t>
    </dgm:pt>
    <dgm:pt modelId="{ED46257A-701B-464B-B06C-05B8AF39A8AA}" type="parTrans" cxnId="{BC7EBCA6-4C73-4324-BC5A-420E34A643E1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FE0AFA-70F5-491A-AD7F-A8C49093A59B}" type="sibTrans" cxnId="{BC7EBCA6-4C73-4324-BC5A-420E34A643E1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01DB0A-94E1-4188-B2F7-EB22A92A57FF}">
      <dgm:prSet phldrT="[文字]" custT="1"/>
      <dgm:spPr/>
      <dgm:t>
        <a:bodyPr/>
        <a:lstStyle/>
        <a:p>
          <a:r>
            <a:rPr lang="zh-TW" altLang="en-US" sz="1700" b="1" i="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阿瘦企業足健康照護服務</a:t>
          </a:r>
          <a:endParaRPr lang="zh-TW" altLang="en-US" sz="1700" b="1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86655C-D9C1-4606-AE9F-D82E95E06B7E}" type="parTrans" cxnId="{4F1D40D0-1EAB-440A-9B35-A902C5795E71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A248D55-362F-40D4-911A-652E33E72A21}" type="sibTrans" cxnId="{4F1D40D0-1EAB-440A-9B35-A902C5795E71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E9DD607-E03D-4C04-901D-8CBCCD7F52FD}">
      <dgm:prSet phldrT="[文字]" custT="1"/>
      <dgm:spPr/>
      <dgm:t>
        <a:bodyPr/>
        <a:lstStyle/>
        <a:p>
          <a:r>
            <a:rPr lang="zh-TW" altLang="en-US" sz="1700" b="1" i="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好運動習慣教室</a:t>
          </a:r>
          <a:r>
            <a:rPr lang="en-US" altLang="zh-TW" sz="1700" b="1" i="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ESG</a:t>
          </a:r>
          <a:r>
            <a:rPr lang="zh-TW" altLang="en-US" sz="1700" b="1" i="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職場健康促進服務</a:t>
          </a:r>
          <a:endParaRPr lang="zh-TW" altLang="en-US" sz="1700" b="1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39AEBE-6B22-42E4-A129-21B0DEB6D964}" type="parTrans" cxnId="{4C9FE094-5305-45C3-A5D0-A3FE4FA291F5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61F8CA-42C8-4EE0-BE08-E72863B1F2DD}" type="sibTrans" cxnId="{4C9FE094-5305-45C3-A5D0-A3FE4FA291F5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E33702-A438-40FD-941A-CD31D57A4B7D}">
      <dgm:prSet phldrT="[文字]" custT="1"/>
      <dgm:spPr/>
      <dgm:t>
        <a:bodyPr/>
        <a:lstStyle/>
        <a:p>
          <a:r>
            <a:rPr lang="zh-TW" altLang="en-US" sz="1700" b="1" i="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米蔚</a:t>
          </a:r>
          <a:r>
            <a:rPr lang="en-US" altLang="zh-TW" sz="1700" b="1" i="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ESG</a:t>
          </a:r>
          <a:r>
            <a:rPr lang="zh-TW" altLang="en-US" sz="1700" b="1" i="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職場健康促進服務</a:t>
          </a:r>
          <a:endParaRPr lang="zh-TW" altLang="en-US" sz="1700" b="1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8CF6F08-2C25-438B-8974-CDA8C286E608}" type="parTrans" cxnId="{EEB284BB-E2D5-4785-8B7F-F8C8A879C11B}">
      <dgm:prSet/>
      <dgm:spPr/>
      <dgm:t>
        <a:bodyPr/>
        <a:lstStyle/>
        <a:p>
          <a:endParaRPr lang="zh-TW" altLang="en-US"/>
        </a:p>
      </dgm:t>
    </dgm:pt>
    <dgm:pt modelId="{5B914DC7-A85A-433F-A93A-36BEA35B1A8B}" type="sibTrans" cxnId="{EEB284BB-E2D5-4785-8B7F-F8C8A879C11B}">
      <dgm:prSet/>
      <dgm:spPr/>
      <dgm:t>
        <a:bodyPr/>
        <a:lstStyle/>
        <a:p>
          <a:endParaRPr lang="zh-TW" altLang="en-US"/>
        </a:p>
      </dgm:t>
    </dgm:pt>
    <dgm:pt modelId="{F377535A-3389-4597-B969-A17465472ABF}">
      <dgm:prSet phldrT="[文字]" custT="1"/>
      <dgm:spPr/>
      <dgm:t>
        <a:bodyPr/>
        <a:lstStyle/>
        <a:p>
          <a:r>
            <a:rPr lang="en-US" sz="1700" b="1" i="0" dirty="0" err="1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BeeBest</a:t>
          </a:r>
          <a:r>
            <a:rPr lang="en-US" sz="1700" b="1" i="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ESG</a:t>
          </a:r>
          <a:r>
            <a:rPr lang="zh-TW" altLang="en-US" sz="1700" b="1" i="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企業員工身心健康促進</a:t>
          </a:r>
          <a:endParaRPr lang="zh-TW" altLang="en-US" sz="1700" b="1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D509A0-576D-4420-A4E1-7FA361692A60}" type="parTrans" cxnId="{D8714C6D-9294-4AD3-B1D9-1E49C4B524D9}">
      <dgm:prSet/>
      <dgm:spPr/>
      <dgm:t>
        <a:bodyPr/>
        <a:lstStyle/>
        <a:p>
          <a:endParaRPr lang="zh-TW" altLang="en-US"/>
        </a:p>
      </dgm:t>
    </dgm:pt>
    <dgm:pt modelId="{2BFB725A-9931-4103-97F0-1EA626E56E14}" type="sibTrans" cxnId="{D8714C6D-9294-4AD3-B1D9-1E49C4B524D9}">
      <dgm:prSet/>
      <dgm:spPr/>
      <dgm:t>
        <a:bodyPr/>
        <a:lstStyle/>
        <a:p>
          <a:endParaRPr lang="zh-TW" altLang="en-US"/>
        </a:p>
      </dgm:t>
    </dgm:pt>
    <dgm:pt modelId="{BF5896EB-4DD3-46B8-9E37-64DD524B0F95}">
      <dgm:prSet phldrT="[文字]" custT="1"/>
      <dgm:spPr/>
      <dgm:t>
        <a:bodyPr/>
        <a:lstStyle/>
        <a:p>
          <a:r>
            <a:rPr lang="zh-TW" altLang="en-US" sz="1700" b="1" i="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奇樂復能運動 智能鍛鍊探索計劃 </a:t>
          </a:r>
          <a:endParaRPr lang="zh-TW" altLang="en-US" sz="1700" b="1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A1934C8-7B34-4C3F-839D-1CCAE20ADD0E}" type="parTrans" cxnId="{2725DA36-91AA-45C6-90EC-CB2F7EBB7D30}">
      <dgm:prSet/>
      <dgm:spPr/>
      <dgm:t>
        <a:bodyPr/>
        <a:lstStyle/>
        <a:p>
          <a:endParaRPr lang="zh-TW" altLang="en-US"/>
        </a:p>
      </dgm:t>
    </dgm:pt>
    <dgm:pt modelId="{083EC51F-2E53-4211-82A3-80A8B0F36EEB}" type="sibTrans" cxnId="{2725DA36-91AA-45C6-90EC-CB2F7EBB7D30}">
      <dgm:prSet/>
      <dgm:spPr/>
      <dgm:t>
        <a:bodyPr/>
        <a:lstStyle/>
        <a:p>
          <a:endParaRPr lang="zh-TW" altLang="en-US"/>
        </a:p>
      </dgm:t>
    </dgm:pt>
    <dgm:pt modelId="{49B58E7E-2966-4732-B8EB-E0B44A127F74}">
      <dgm:prSet phldrT="[文字]" custT="1"/>
      <dgm:spPr/>
      <dgm:t>
        <a:bodyPr/>
        <a:lstStyle/>
        <a:p>
          <a:r>
            <a:rPr lang="en-US" altLang="en-US" sz="1700" b="1" dirty="0" err="1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WorldGym</a:t>
          </a:r>
          <a:r>
            <a:rPr lang="en-US" altLang="en-US" sz="1700" b="1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21</a:t>
          </a:r>
          <a:r>
            <a:rPr lang="zh-TW" altLang="en-US" sz="1700" b="1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天單館免費體驗</a:t>
          </a:r>
          <a:endParaRPr lang="zh-TW" altLang="en-US" sz="1700" b="1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ABC327-A773-4818-B984-2DB249B00D65}" type="parTrans" cxnId="{584B41A2-6DB3-4449-A989-2DD68F9B3560}">
      <dgm:prSet/>
      <dgm:spPr/>
      <dgm:t>
        <a:bodyPr/>
        <a:lstStyle/>
        <a:p>
          <a:endParaRPr lang="zh-TW" altLang="en-US"/>
        </a:p>
      </dgm:t>
    </dgm:pt>
    <dgm:pt modelId="{75A052DF-DB4B-4526-B300-327D0A2104AD}" type="sibTrans" cxnId="{584B41A2-6DB3-4449-A989-2DD68F9B3560}">
      <dgm:prSet/>
      <dgm:spPr/>
      <dgm:t>
        <a:bodyPr/>
        <a:lstStyle/>
        <a:p>
          <a:endParaRPr lang="zh-TW" altLang="en-US"/>
        </a:p>
      </dgm:t>
    </dgm:pt>
    <dgm:pt modelId="{15A43CC1-28B4-4B8B-B6B5-A2782F82672D}">
      <dgm:prSet phldrT="[文字]" custT="1"/>
      <dgm:spPr/>
      <dgm:t>
        <a:bodyPr/>
        <a:lstStyle/>
        <a:p>
          <a:r>
            <a:rPr lang="zh-TW" altLang="en-US" sz="1700" b="1" i="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艾斯靈魂私教健身房</a:t>
          </a:r>
          <a:endParaRPr lang="zh-TW" altLang="en-US" sz="1700" b="1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9EA9D9B-00DA-4C55-B322-080D5092DA38}" type="parTrans" cxnId="{CD319925-5BF4-45FD-AA2F-38EC3A25E3B7}">
      <dgm:prSet/>
      <dgm:spPr/>
      <dgm:t>
        <a:bodyPr/>
        <a:lstStyle/>
        <a:p>
          <a:endParaRPr lang="zh-TW" altLang="en-US"/>
        </a:p>
      </dgm:t>
    </dgm:pt>
    <dgm:pt modelId="{F2A198D6-7B1C-4067-AA52-541A3D943EA1}" type="sibTrans" cxnId="{CD319925-5BF4-45FD-AA2F-38EC3A25E3B7}">
      <dgm:prSet/>
      <dgm:spPr/>
      <dgm:t>
        <a:bodyPr/>
        <a:lstStyle/>
        <a:p>
          <a:endParaRPr lang="zh-TW" altLang="en-US"/>
        </a:p>
      </dgm:t>
    </dgm:pt>
    <dgm:pt modelId="{3A915B64-5304-4CF0-A170-FE57F32C1E3D}" type="pres">
      <dgm:prSet presAssocID="{16A740AD-8579-489E-B60F-7F4AA1329412}" presName="linear" presStyleCnt="0">
        <dgm:presLayoutVars>
          <dgm:animLvl val="lvl"/>
          <dgm:resizeHandles val="exact"/>
        </dgm:presLayoutVars>
      </dgm:prSet>
      <dgm:spPr/>
    </dgm:pt>
    <dgm:pt modelId="{C39BC215-ECF9-4104-AA3A-E2539834150E}" type="pres">
      <dgm:prSet presAssocID="{04713BDF-2BD7-47AF-8346-8266A3443F5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C5A3D94-25C2-49C3-A269-14835F6BE77A}" type="pres">
      <dgm:prSet presAssocID="{04713BDF-2BD7-47AF-8346-8266A3443F5E}" presName="childText" presStyleLbl="revTx" presStyleIdx="0" presStyleCnt="2">
        <dgm:presLayoutVars>
          <dgm:bulletEnabled val="1"/>
        </dgm:presLayoutVars>
      </dgm:prSet>
      <dgm:spPr/>
    </dgm:pt>
    <dgm:pt modelId="{634FE584-F4CB-40D7-89D2-232C86E8C3ED}" type="pres">
      <dgm:prSet presAssocID="{6FBE0EA7-0659-467E-82B9-F676160E14FA}" presName="parentText" presStyleLbl="node1" presStyleIdx="1" presStyleCnt="2" custLinFactNeighborY="2271">
        <dgm:presLayoutVars>
          <dgm:chMax val="0"/>
          <dgm:bulletEnabled val="1"/>
        </dgm:presLayoutVars>
      </dgm:prSet>
      <dgm:spPr/>
    </dgm:pt>
    <dgm:pt modelId="{00E402B2-16E3-4862-90D5-BC37E2FA747D}" type="pres">
      <dgm:prSet presAssocID="{6FBE0EA7-0659-467E-82B9-F676160E14F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84DFC07-5E01-4B75-88B0-6576CF039A0A}" type="presOf" srcId="{AE9DD607-E03D-4C04-901D-8CBCCD7F52FD}" destId="{00E402B2-16E3-4862-90D5-BC37E2FA747D}" srcOrd="0" destOrd="3" presId="urn:microsoft.com/office/officeart/2005/8/layout/vList2"/>
    <dgm:cxn modelId="{2F12FD08-AB25-4744-947F-1A69C6B97D39}" type="presOf" srcId="{4801DB0A-94E1-4188-B2F7-EB22A92A57FF}" destId="{00E402B2-16E3-4862-90D5-BC37E2FA747D}" srcOrd="0" destOrd="0" presId="urn:microsoft.com/office/officeart/2005/8/layout/vList2"/>
    <dgm:cxn modelId="{DE27850F-1F30-4ADE-9D89-A93A19FC1120}" type="presOf" srcId="{04713BDF-2BD7-47AF-8346-8266A3443F5E}" destId="{C39BC215-ECF9-4104-AA3A-E2539834150E}" srcOrd="0" destOrd="0" presId="urn:microsoft.com/office/officeart/2005/8/layout/vList2"/>
    <dgm:cxn modelId="{11F99A15-B6FC-4C85-9906-9BDC60A57656}" type="presOf" srcId="{6FBE0EA7-0659-467E-82B9-F676160E14FA}" destId="{634FE584-F4CB-40D7-89D2-232C86E8C3ED}" srcOrd="0" destOrd="0" presId="urn:microsoft.com/office/officeart/2005/8/layout/vList2"/>
    <dgm:cxn modelId="{CD319925-5BF4-45FD-AA2F-38EC3A25E3B7}" srcId="{6FBE0EA7-0659-467E-82B9-F676160E14FA}" destId="{15A43CC1-28B4-4B8B-B6B5-A2782F82672D}" srcOrd="2" destOrd="0" parTransId="{C9EA9D9B-00DA-4C55-B322-080D5092DA38}" sibTransId="{F2A198D6-7B1C-4067-AA52-541A3D943EA1}"/>
    <dgm:cxn modelId="{9B35C929-5DFE-4C5C-9899-D0A958E694A7}" type="presOf" srcId="{16A740AD-8579-489E-B60F-7F4AA1329412}" destId="{3A915B64-5304-4CF0-A170-FE57F32C1E3D}" srcOrd="0" destOrd="0" presId="urn:microsoft.com/office/officeart/2005/8/layout/vList2"/>
    <dgm:cxn modelId="{2725DA36-91AA-45C6-90EC-CB2F7EBB7D30}" srcId="{6FBE0EA7-0659-467E-82B9-F676160E14FA}" destId="{BF5896EB-4DD3-46B8-9E37-64DD524B0F95}" srcOrd="1" destOrd="0" parTransId="{4A1934C8-7B34-4C3F-839D-1CCAE20ADD0E}" sibTransId="{083EC51F-2E53-4211-82A3-80A8B0F36EEB}"/>
    <dgm:cxn modelId="{2D657558-C492-4222-B404-F007B980F112}" type="presOf" srcId="{F377535A-3389-4597-B969-A17465472ABF}" destId="{0C5A3D94-25C2-49C3-A269-14835F6BE77A}" srcOrd="0" destOrd="2" presId="urn:microsoft.com/office/officeart/2005/8/layout/vList2"/>
    <dgm:cxn modelId="{F0772D5C-5AFE-4741-91CA-08AFFA9561DD}" type="presOf" srcId="{713B4709-F971-4C19-A7AD-13B6A8F5E73D}" destId="{0C5A3D94-25C2-49C3-A269-14835F6BE77A}" srcOrd="0" destOrd="0" presId="urn:microsoft.com/office/officeart/2005/8/layout/vList2"/>
    <dgm:cxn modelId="{D8714C6D-9294-4AD3-B1D9-1E49C4B524D9}" srcId="{04713BDF-2BD7-47AF-8346-8266A3443F5E}" destId="{F377535A-3389-4597-B969-A17465472ABF}" srcOrd="2" destOrd="0" parTransId="{BDD509A0-576D-4420-A4E1-7FA361692A60}" sibTransId="{2BFB725A-9931-4103-97F0-1EA626E56E14}"/>
    <dgm:cxn modelId="{C1037F7E-BF76-4D97-8B0D-20581403E0F3}" srcId="{04713BDF-2BD7-47AF-8346-8266A3443F5E}" destId="{713B4709-F971-4C19-A7AD-13B6A8F5E73D}" srcOrd="0" destOrd="0" parTransId="{426D39D2-3640-48AB-8F4C-B30F023C116C}" sibTransId="{21DE02E6-F354-41A0-A5BF-512269C5A4B1}"/>
    <dgm:cxn modelId="{F0CDE291-CED5-49CC-8371-FB9FCC3FC113}" type="presOf" srcId="{49B58E7E-2966-4732-B8EB-E0B44A127F74}" destId="{00E402B2-16E3-4862-90D5-BC37E2FA747D}" srcOrd="0" destOrd="4" presId="urn:microsoft.com/office/officeart/2005/8/layout/vList2"/>
    <dgm:cxn modelId="{4C9FE094-5305-45C3-A5D0-A3FE4FA291F5}" srcId="{6FBE0EA7-0659-467E-82B9-F676160E14FA}" destId="{AE9DD607-E03D-4C04-901D-8CBCCD7F52FD}" srcOrd="3" destOrd="0" parTransId="{F439AEBE-6B22-42E4-A129-21B0DEB6D964}" sibTransId="{9461F8CA-42C8-4EE0-BE08-E72863B1F2DD}"/>
    <dgm:cxn modelId="{584B41A2-6DB3-4449-A989-2DD68F9B3560}" srcId="{6FBE0EA7-0659-467E-82B9-F676160E14FA}" destId="{49B58E7E-2966-4732-B8EB-E0B44A127F74}" srcOrd="4" destOrd="0" parTransId="{D0ABC327-A773-4818-B984-2DB249B00D65}" sibTransId="{75A052DF-DB4B-4526-B300-327D0A2104AD}"/>
    <dgm:cxn modelId="{BC7EBCA6-4C73-4324-BC5A-420E34A643E1}" srcId="{16A740AD-8579-489E-B60F-7F4AA1329412}" destId="{6FBE0EA7-0659-467E-82B9-F676160E14FA}" srcOrd="1" destOrd="0" parTransId="{ED46257A-701B-464B-B06C-05B8AF39A8AA}" sibTransId="{C1FE0AFA-70F5-491A-AD7F-A8C49093A59B}"/>
    <dgm:cxn modelId="{73C08AB1-00EF-459F-AD4A-7F7B93E570A4}" type="presOf" srcId="{EBE33702-A438-40FD-941A-CD31D57A4B7D}" destId="{0C5A3D94-25C2-49C3-A269-14835F6BE77A}" srcOrd="0" destOrd="1" presId="urn:microsoft.com/office/officeart/2005/8/layout/vList2"/>
    <dgm:cxn modelId="{EEB284BB-E2D5-4785-8B7F-F8C8A879C11B}" srcId="{04713BDF-2BD7-47AF-8346-8266A3443F5E}" destId="{EBE33702-A438-40FD-941A-CD31D57A4B7D}" srcOrd="1" destOrd="0" parTransId="{A8CF6F08-2C25-438B-8974-CDA8C286E608}" sibTransId="{5B914DC7-A85A-433F-A93A-36BEA35B1A8B}"/>
    <dgm:cxn modelId="{16BEA3C3-2827-405E-838E-6BA366031E5B}" srcId="{16A740AD-8579-489E-B60F-7F4AA1329412}" destId="{04713BDF-2BD7-47AF-8346-8266A3443F5E}" srcOrd="0" destOrd="0" parTransId="{CDBB2B1A-CBF4-4826-BF4E-5D32F959A00B}" sibTransId="{7AFBE73E-44C4-4C4E-A0CE-B1D56C7E7089}"/>
    <dgm:cxn modelId="{4F1D40D0-1EAB-440A-9B35-A902C5795E71}" srcId="{6FBE0EA7-0659-467E-82B9-F676160E14FA}" destId="{4801DB0A-94E1-4188-B2F7-EB22A92A57FF}" srcOrd="0" destOrd="0" parTransId="{A186655C-D9C1-4606-AE9F-D82E95E06B7E}" sibTransId="{4A248D55-362F-40D4-911A-652E33E72A21}"/>
    <dgm:cxn modelId="{76B12ADB-B0E6-4B68-A6B5-A247F788E533}" type="presOf" srcId="{15A43CC1-28B4-4B8B-B6B5-A2782F82672D}" destId="{00E402B2-16E3-4862-90D5-BC37E2FA747D}" srcOrd="0" destOrd="2" presId="urn:microsoft.com/office/officeart/2005/8/layout/vList2"/>
    <dgm:cxn modelId="{2AC19EF4-31FA-4C97-8447-6DE8013E4694}" type="presOf" srcId="{BF5896EB-4DD3-46B8-9E37-64DD524B0F95}" destId="{00E402B2-16E3-4862-90D5-BC37E2FA747D}" srcOrd="0" destOrd="1" presId="urn:microsoft.com/office/officeart/2005/8/layout/vList2"/>
    <dgm:cxn modelId="{059D4F06-EB34-4C90-B132-58BE59743E0E}" type="presParOf" srcId="{3A915B64-5304-4CF0-A170-FE57F32C1E3D}" destId="{C39BC215-ECF9-4104-AA3A-E2539834150E}" srcOrd="0" destOrd="0" presId="urn:microsoft.com/office/officeart/2005/8/layout/vList2"/>
    <dgm:cxn modelId="{B1DE77AF-2116-404F-938D-168DC1BAFCC8}" type="presParOf" srcId="{3A915B64-5304-4CF0-A170-FE57F32C1E3D}" destId="{0C5A3D94-25C2-49C3-A269-14835F6BE77A}" srcOrd="1" destOrd="0" presId="urn:microsoft.com/office/officeart/2005/8/layout/vList2"/>
    <dgm:cxn modelId="{616E610F-C504-4C15-BE14-84753EB5F82D}" type="presParOf" srcId="{3A915B64-5304-4CF0-A170-FE57F32C1E3D}" destId="{634FE584-F4CB-40D7-89D2-232C86E8C3ED}" srcOrd="2" destOrd="0" presId="urn:microsoft.com/office/officeart/2005/8/layout/vList2"/>
    <dgm:cxn modelId="{F357AA27-4B08-4D7F-9431-F66CAE8C3F62}" type="presParOf" srcId="{3A915B64-5304-4CF0-A170-FE57F32C1E3D}" destId="{00E402B2-16E3-4862-90D5-BC37E2FA747D}" srcOrd="3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A740AD-8579-489E-B60F-7F4AA1329412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02847BD-3EB4-458A-AEEE-773323817360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醫療服務</a:t>
          </a:r>
        </a:p>
      </dgm:t>
    </dgm:pt>
    <dgm:pt modelId="{3B11BBB7-0934-41D7-8F7E-B31CD7E6360E}" type="parTrans" cxnId="{E5ABFC4C-2721-4B85-AFCF-8D097C4549EA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72B19B-26E0-48F7-899F-436C105B1337}" type="sibTrans" cxnId="{E5ABFC4C-2721-4B85-AFCF-8D097C4549EA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8DF2CBE-CA19-4D00-9B47-28FBB94887BB}">
      <dgm:prSet phldrT="[文字]" custT="1"/>
      <dgm:spPr/>
      <dgm:t>
        <a:bodyPr/>
        <a:lstStyle/>
        <a:p>
          <a:r>
            <a:rPr lang="zh-TW" altLang="en-US" sz="1700" b="1" i="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昊霖診所心血管健康守護專案</a:t>
          </a:r>
          <a:endParaRPr lang="zh-TW" altLang="en-US" sz="1700" b="1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6ED799F-9830-45CE-9B63-F444A9840D14}" type="parTrans" cxnId="{A6D46051-20A5-41B4-BCC1-DD92ECCEA6DC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5026F9-E022-47E0-B54E-FF7DF10EBC92}" type="sibTrans" cxnId="{A6D46051-20A5-41B4-BCC1-DD92ECCEA6DC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94F8B1-A900-46A0-88B6-EFFDB0730F61}">
      <dgm:prSet phldrT="[文字]" custT="1"/>
      <dgm:spPr/>
      <dgm:t>
        <a:bodyPr/>
        <a:lstStyle/>
        <a:p>
          <a:r>
            <a:rPr lang="zh-TW" altLang="en-US" sz="1700" b="1" i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長聖生技基因檢測服務</a:t>
          </a:r>
          <a:endParaRPr lang="zh-TW" altLang="en-US" sz="1700" b="1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9BC37C4-E112-4B35-A704-F600F886E4EC}" type="parTrans" cxnId="{2C0B0501-88AC-4315-8509-E0514CE6FD1D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175856-0CE7-4463-B10E-DF5A4734D823}" type="sibTrans" cxnId="{2C0B0501-88AC-4315-8509-E0514CE6FD1D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2EBA29-0E67-4127-BA07-C3A474258100}">
      <dgm:prSet phldrT="[文字]" custT="1"/>
      <dgm:spPr/>
      <dgm:t>
        <a:bodyPr/>
        <a:lstStyle/>
        <a:p>
          <a:r>
            <a:rPr lang="zh-TW" altLang="en-US" sz="1700" b="1" i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創智生物居家睡眠品質評估服務</a:t>
          </a:r>
          <a:endParaRPr lang="zh-TW" altLang="en-US" sz="1700" b="1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8016105-D45F-42D1-B8D5-D1E1A01F77DD}" type="parTrans" cxnId="{0F39E9BF-9F88-425F-9869-97C09FC5D3A5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C446732-7451-4FAD-9B67-D881BF1161A9}" type="sibTrans" cxnId="{0F39E9BF-9F88-425F-9869-97C09FC5D3A5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A3CECA-3EFF-4DD9-A571-BDEFCE36FE59}">
      <dgm:prSet phldrT="[文字]" custT="1"/>
      <dgm:spPr/>
      <dgm:t>
        <a:bodyPr/>
        <a:lstStyle/>
        <a:p>
          <a:r>
            <a:rPr lang="zh-TW" altLang="en-US" sz="1700" b="1" i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曜宸診所醫療智慧與全人照顧</a:t>
          </a:r>
          <a:endParaRPr lang="zh-TW" altLang="en-US" sz="1700" b="1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DAC00B-F9D8-4E6C-B8BF-692E7F552E8E}" type="parTrans" cxnId="{CC0768B2-DFD1-401C-A18D-1DFE81F35CDC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3F73D1F-4E20-406E-A8DD-9FDCB00EC776}" type="sibTrans" cxnId="{CC0768B2-DFD1-401C-A18D-1DFE81F35CDC}">
      <dgm:prSet/>
      <dgm:spPr/>
      <dgm:t>
        <a:bodyPr/>
        <a:lstStyle/>
        <a:p>
          <a:endParaRPr lang="zh-TW" altLang="en-US" sz="1700" b="1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915B64-5304-4CF0-A170-FE57F32C1E3D}" type="pres">
      <dgm:prSet presAssocID="{16A740AD-8579-489E-B60F-7F4AA1329412}" presName="linear" presStyleCnt="0">
        <dgm:presLayoutVars>
          <dgm:animLvl val="lvl"/>
          <dgm:resizeHandles val="exact"/>
        </dgm:presLayoutVars>
      </dgm:prSet>
      <dgm:spPr/>
    </dgm:pt>
    <dgm:pt modelId="{A60C83B3-B61B-46FE-87E4-9607E2DC3A2D}" type="pres">
      <dgm:prSet presAssocID="{502847BD-3EB4-458A-AEEE-77332381736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CE6C413-F63E-4EC5-880E-8154887D7941}" type="pres">
      <dgm:prSet presAssocID="{502847BD-3EB4-458A-AEEE-77332381736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C0B0501-88AC-4315-8509-E0514CE6FD1D}" srcId="{502847BD-3EB4-458A-AEEE-773323817360}" destId="{6D94F8B1-A900-46A0-88B6-EFFDB0730F61}" srcOrd="1" destOrd="0" parTransId="{09BC37C4-E112-4B35-A704-F600F886E4EC}" sibTransId="{F5175856-0CE7-4463-B10E-DF5A4734D823}"/>
    <dgm:cxn modelId="{6D421421-8CD9-4CB7-91A6-17DA98D49D20}" type="presOf" srcId="{84A3CECA-3EFF-4DD9-A571-BDEFCE36FE59}" destId="{ACE6C413-F63E-4EC5-880E-8154887D7941}" srcOrd="0" destOrd="3" presId="urn:microsoft.com/office/officeart/2005/8/layout/vList2"/>
    <dgm:cxn modelId="{9B35C929-5DFE-4C5C-9899-D0A958E694A7}" type="presOf" srcId="{16A740AD-8579-489E-B60F-7F4AA1329412}" destId="{3A915B64-5304-4CF0-A170-FE57F32C1E3D}" srcOrd="0" destOrd="0" presId="urn:microsoft.com/office/officeart/2005/8/layout/vList2"/>
    <dgm:cxn modelId="{26B61634-84B2-436E-A84A-127256E937D6}" type="presOf" srcId="{98DF2CBE-CA19-4D00-9B47-28FBB94887BB}" destId="{ACE6C413-F63E-4EC5-880E-8154887D7941}" srcOrd="0" destOrd="0" presId="urn:microsoft.com/office/officeart/2005/8/layout/vList2"/>
    <dgm:cxn modelId="{3AB5E546-569E-42DE-B4F7-4D0E92DC9393}" type="presOf" srcId="{502847BD-3EB4-458A-AEEE-773323817360}" destId="{A60C83B3-B61B-46FE-87E4-9607E2DC3A2D}" srcOrd="0" destOrd="0" presId="urn:microsoft.com/office/officeart/2005/8/layout/vList2"/>
    <dgm:cxn modelId="{E5ABFC4C-2721-4B85-AFCF-8D097C4549EA}" srcId="{16A740AD-8579-489E-B60F-7F4AA1329412}" destId="{502847BD-3EB4-458A-AEEE-773323817360}" srcOrd="0" destOrd="0" parTransId="{3B11BBB7-0934-41D7-8F7E-B31CD7E6360E}" sibTransId="{B572B19B-26E0-48F7-899F-436C105B1337}"/>
    <dgm:cxn modelId="{A6D46051-20A5-41B4-BCC1-DD92ECCEA6DC}" srcId="{502847BD-3EB4-458A-AEEE-773323817360}" destId="{98DF2CBE-CA19-4D00-9B47-28FBB94887BB}" srcOrd="0" destOrd="0" parTransId="{36ED799F-9830-45CE-9B63-F444A9840D14}" sibTransId="{4B5026F9-E022-47E0-B54E-FF7DF10EBC92}"/>
    <dgm:cxn modelId="{36656B97-A5A0-43DA-BAC5-CE4E4E3DC319}" type="presOf" srcId="{6D94F8B1-A900-46A0-88B6-EFFDB0730F61}" destId="{ACE6C413-F63E-4EC5-880E-8154887D7941}" srcOrd="0" destOrd="1" presId="urn:microsoft.com/office/officeart/2005/8/layout/vList2"/>
    <dgm:cxn modelId="{CC0768B2-DFD1-401C-A18D-1DFE81F35CDC}" srcId="{502847BD-3EB4-458A-AEEE-773323817360}" destId="{84A3CECA-3EFF-4DD9-A571-BDEFCE36FE59}" srcOrd="3" destOrd="0" parTransId="{54DAC00B-F9D8-4E6C-B8BF-692E7F552E8E}" sibTransId="{C3F73D1F-4E20-406E-A8DD-9FDCB00EC776}"/>
    <dgm:cxn modelId="{0F39E9BF-9F88-425F-9869-97C09FC5D3A5}" srcId="{502847BD-3EB4-458A-AEEE-773323817360}" destId="{F52EBA29-0E67-4127-BA07-C3A474258100}" srcOrd="2" destOrd="0" parTransId="{E8016105-D45F-42D1-B8D5-D1E1A01F77DD}" sibTransId="{0C446732-7451-4FAD-9B67-D881BF1161A9}"/>
    <dgm:cxn modelId="{996412D0-E303-49FF-927A-5AD9A20AD483}" type="presOf" srcId="{F52EBA29-0E67-4127-BA07-C3A474258100}" destId="{ACE6C413-F63E-4EC5-880E-8154887D7941}" srcOrd="0" destOrd="2" presId="urn:microsoft.com/office/officeart/2005/8/layout/vList2"/>
    <dgm:cxn modelId="{E906CAC3-D6F2-46E9-B159-0D90807BA618}" type="presParOf" srcId="{3A915B64-5304-4CF0-A170-FE57F32C1E3D}" destId="{A60C83B3-B61B-46FE-87E4-9607E2DC3A2D}" srcOrd="0" destOrd="0" presId="urn:microsoft.com/office/officeart/2005/8/layout/vList2"/>
    <dgm:cxn modelId="{9EA8928C-F0D4-4583-9C77-BE8BF5ECC774}" type="presParOf" srcId="{3A915B64-5304-4CF0-A170-FE57F32C1E3D}" destId="{ACE6C413-F63E-4EC5-880E-8154887D7941}" srcOrd="1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AB173C-7A07-4BB0-8F8D-685C0AE91E65}" type="doc">
      <dgm:prSet loTypeId="urn:microsoft.com/office/officeart/2005/8/layout/default#1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8E75B44-F1DE-413D-B9FB-398563F28EF0}">
      <dgm:prSet phldrT="[文字]" custT="1"/>
      <dgm:spPr/>
      <dgm:t>
        <a:bodyPr/>
        <a:lstStyle/>
        <a:p>
          <a:r>
            <a:rPr lang="zh-TW" altLang="en-US" sz="1800" b="1" dirty="0"/>
            <a:t>支援各種運動</a:t>
          </a:r>
        </a:p>
        <a:p>
          <a:r>
            <a:rPr lang="zh-TW" altLang="en-US" sz="1800" b="1" dirty="0"/>
            <a:t>類型</a:t>
          </a:r>
          <a:endParaRPr lang="zh-TW" altLang="en-US" sz="1800" dirty="0"/>
        </a:p>
      </dgm:t>
    </dgm:pt>
    <dgm:pt modelId="{8B4E3AA0-791D-4F39-89CD-F38A685451B1}" type="parTrans" cxnId="{2D2CE15E-4FA1-4CB5-8BF5-02B1551ADCE8}">
      <dgm:prSet/>
      <dgm:spPr/>
      <dgm:t>
        <a:bodyPr/>
        <a:lstStyle/>
        <a:p>
          <a:endParaRPr lang="zh-TW" altLang="en-US" sz="1800"/>
        </a:p>
      </dgm:t>
    </dgm:pt>
    <dgm:pt modelId="{47D06ABA-C4A3-4B40-830B-CE7A5FA21D08}" type="sibTrans" cxnId="{2D2CE15E-4FA1-4CB5-8BF5-02B1551ADCE8}">
      <dgm:prSet/>
      <dgm:spPr/>
      <dgm:t>
        <a:bodyPr/>
        <a:lstStyle/>
        <a:p>
          <a:endParaRPr lang="zh-TW" altLang="en-US" sz="1800"/>
        </a:p>
      </dgm:t>
    </dgm:pt>
    <dgm:pt modelId="{4337E907-DF31-42B6-BC80-CC396079AE27}">
      <dgm:prSet phldrT="[文字]" custT="1"/>
      <dgm:spPr/>
      <dgm:t>
        <a:bodyPr/>
        <a:lstStyle/>
        <a:p>
          <a:r>
            <a:rPr lang="en-US" altLang="zh-TW" sz="1800" b="1" dirty="0"/>
            <a:t>AI</a:t>
          </a:r>
          <a:r>
            <a:rPr lang="zh-TW" altLang="en-US" sz="1800" b="1" dirty="0"/>
            <a:t>徒手鍛鍊模組</a:t>
          </a:r>
          <a:r>
            <a:rPr lang="en-US" altLang="zh-TW" sz="1800" b="1" dirty="0"/>
            <a:t>(</a:t>
          </a:r>
          <a:r>
            <a:rPr lang="en-US" altLang="zh-TW" sz="1800" b="1" dirty="0" err="1"/>
            <a:t>JoiiGym</a:t>
          </a:r>
          <a:r>
            <a:rPr lang="en-US" altLang="zh-TW" sz="1800" b="1" dirty="0"/>
            <a:t>)</a:t>
          </a:r>
          <a:endParaRPr lang="zh-TW" altLang="en-US" sz="1800" dirty="0"/>
        </a:p>
      </dgm:t>
    </dgm:pt>
    <dgm:pt modelId="{7F26BC4F-B850-4A96-9A00-E2013B0FC580}" type="parTrans" cxnId="{725728A3-1EA9-45AF-95A3-DD7D5C8236D1}">
      <dgm:prSet/>
      <dgm:spPr/>
      <dgm:t>
        <a:bodyPr/>
        <a:lstStyle/>
        <a:p>
          <a:endParaRPr lang="zh-TW" altLang="en-US" sz="1800"/>
        </a:p>
      </dgm:t>
    </dgm:pt>
    <dgm:pt modelId="{72BDE53B-2D65-4261-82F5-F8724B15423E}" type="sibTrans" cxnId="{725728A3-1EA9-45AF-95A3-DD7D5C8236D1}">
      <dgm:prSet/>
      <dgm:spPr/>
      <dgm:t>
        <a:bodyPr/>
        <a:lstStyle/>
        <a:p>
          <a:endParaRPr lang="zh-TW" altLang="en-US" sz="1800"/>
        </a:p>
      </dgm:t>
    </dgm:pt>
    <dgm:pt modelId="{566A1791-7A10-4F62-BEAA-4D68AC158CF5}">
      <dgm:prSet phldrT="[文字]" custT="1"/>
      <dgm:spPr/>
      <dgm:t>
        <a:bodyPr/>
        <a:lstStyle/>
        <a:p>
          <a:r>
            <a:rPr lang="zh-TW" altLang="en-US" sz="1800" b="1" dirty="0"/>
            <a:t>運動習慣養成模組</a:t>
          </a:r>
          <a:endParaRPr lang="zh-TW" altLang="en-US" sz="1800" dirty="0"/>
        </a:p>
      </dgm:t>
    </dgm:pt>
    <dgm:pt modelId="{6DB5F6DE-C4F7-4028-9D7D-0229EF460C9A}" type="parTrans" cxnId="{FCB3F96F-B093-4BF4-9ABB-48A1DF37BFBE}">
      <dgm:prSet/>
      <dgm:spPr/>
      <dgm:t>
        <a:bodyPr/>
        <a:lstStyle/>
        <a:p>
          <a:endParaRPr lang="zh-TW" altLang="en-US" sz="1800"/>
        </a:p>
      </dgm:t>
    </dgm:pt>
    <dgm:pt modelId="{8CB0DC30-177F-4F1B-A48E-151704FEB768}" type="sibTrans" cxnId="{FCB3F96F-B093-4BF4-9ABB-48A1DF37BFBE}">
      <dgm:prSet/>
      <dgm:spPr/>
      <dgm:t>
        <a:bodyPr/>
        <a:lstStyle/>
        <a:p>
          <a:endParaRPr lang="zh-TW" altLang="en-US" sz="1800"/>
        </a:p>
      </dgm:t>
    </dgm:pt>
    <dgm:pt modelId="{A47648F3-0FBD-4A01-8E28-0E1032504EAF}">
      <dgm:prSet phldrT="[文字]" custT="1"/>
      <dgm:spPr/>
      <dgm:t>
        <a:bodyPr/>
        <a:lstStyle/>
        <a:p>
          <a:r>
            <a:rPr lang="zh-TW" altLang="en-US" sz="1800" b="1" dirty="0"/>
            <a:t>即時健康狀態回饋模組</a:t>
          </a:r>
          <a:endParaRPr lang="en-US" altLang="zh-TW" sz="1800" b="1" dirty="0"/>
        </a:p>
        <a:p>
          <a:r>
            <a:rPr lang="en-US" altLang="zh-TW" sz="1800" b="1" dirty="0"/>
            <a:t>(</a:t>
          </a:r>
          <a:r>
            <a:rPr lang="zh-TW" altLang="en-US" sz="1800" b="1" dirty="0"/>
            <a:t>人體儀表板</a:t>
          </a:r>
          <a:r>
            <a:rPr lang="en-US" altLang="zh-TW" sz="1800" b="1" dirty="0"/>
            <a:t>)</a:t>
          </a:r>
          <a:endParaRPr lang="zh-TW" altLang="en-US" sz="1800" dirty="0"/>
        </a:p>
      </dgm:t>
    </dgm:pt>
    <dgm:pt modelId="{D71F1989-2353-4231-8A9A-D2B027AEAF06}" type="parTrans" cxnId="{5DACB27D-97E2-4909-A138-FEB2462B6122}">
      <dgm:prSet/>
      <dgm:spPr/>
      <dgm:t>
        <a:bodyPr/>
        <a:lstStyle/>
        <a:p>
          <a:endParaRPr lang="zh-TW" altLang="en-US" sz="1800"/>
        </a:p>
      </dgm:t>
    </dgm:pt>
    <dgm:pt modelId="{85748748-6D17-40A8-8A4A-1EB7C0EDE92D}" type="sibTrans" cxnId="{5DACB27D-97E2-4909-A138-FEB2462B6122}">
      <dgm:prSet/>
      <dgm:spPr/>
      <dgm:t>
        <a:bodyPr/>
        <a:lstStyle/>
        <a:p>
          <a:endParaRPr lang="zh-TW" altLang="en-US" sz="1800"/>
        </a:p>
      </dgm:t>
    </dgm:pt>
    <dgm:pt modelId="{B31E1B40-BFA7-4393-91E1-715B0E9A18AD}">
      <dgm:prSet phldrT="[文字]" custT="1"/>
      <dgm:spPr/>
      <dgm:t>
        <a:bodyPr/>
        <a:lstStyle/>
        <a:p>
          <a:r>
            <a:rPr lang="zh-TW" altLang="en-US" sz="1800" b="1" dirty="0"/>
            <a:t>健康指數</a:t>
          </a:r>
          <a:r>
            <a:rPr lang="en-US" altLang="zh-TW" sz="1800" b="1" dirty="0"/>
            <a:t>AI</a:t>
          </a:r>
          <a:r>
            <a:rPr lang="zh-TW" altLang="en-US" sz="1800" b="1" dirty="0"/>
            <a:t>雷達圖模組</a:t>
          </a:r>
          <a:endParaRPr lang="zh-TW" altLang="en-US" sz="1800" dirty="0"/>
        </a:p>
      </dgm:t>
    </dgm:pt>
    <dgm:pt modelId="{E898CF7F-167D-4580-955C-8A240EB71167}" type="parTrans" cxnId="{211859A4-FC01-4F0D-BA2F-C73B966D31D2}">
      <dgm:prSet/>
      <dgm:spPr/>
      <dgm:t>
        <a:bodyPr/>
        <a:lstStyle/>
        <a:p>
          <a:endParaRPr lang="zh-TW" altLang="en-US" sz="1800"/>
        </a:p>
      </dgm:t>
    </dgm:pt>
    <dgm:pt modelId="{44279EED-ECDA-4414-A403-1FBCC3444BB2}" type="sibTrans" cxnId="{211859A4-FC01-4F0D-BA2F-C73B966D31D2}">
      <dgm:prSet/>
      <dgm:spPr/>
      <dgm:t>
        <a:bodyPr/>
        <a:lstStyle/>
        <a:p>
          <a:endParaRPr lang="zh-TW" altLang="en-US" sz="1800"/>
        </a:p>
      </dgm:t>
    </dgm:pt>
    <dgm:pt modelId="{63482580-AAEC-4D03-AF61-E71ACDCAA9F4}">
      <dgm:prSet phldrT="[文字]" custT="1"/>
      <dgm:spPr/>
      <dgm:t>
        <a:bodyPr/>
        <a:lstStyle/>
        <a:p>
          <a:r>
            <a:rPr lang="zh-TW" altLang="en-US" sz="1800" b="1" dirty="0"/>
            <a:t>活動減碳量模組</a:t>
          </a:r>
          <a:endParaRPr lang="zh-TW" altLang="en-US" sz="1800" dirty="0"/>
        </a:p>
      </dgm:t>
    </dgm:pt>
    <dgm:pt modelId="{E52299DD-0753-4A86-80D8-3F6F049BAA95}" type="parTrans" cxnId="{2E67C6FE-D62A-4A9E-873C-27EDF85F2028}">
      <dgm:prSet/>
      <dgm:spPr/>
      <dgm:t>
        <a:bodyPr/>
        <a:lstStyle/>
        <a:p>
          <a:endParaRPr lang="zh-TW" altLang="en-US" sz="1800"/>
        </a:p>
      </dgm:t>
    </dgm:pt>
    <dgm:pt modelId="{7095D8C1-21B5-44B4-A1A3-60B1DCA53B57}" type="sibTrans" cxnId="{2E67C6FE-D62A-4A9E-873C-27EDF85F2028}">
      <dgm:prSet/>
      <dgm:spPr/>
      <dgm:t>
        <a:bodyPr/>
        <a:lstStyle/>
        <a:p>
          <a:endParaRPr lang="zh-TW" altLang="en-US" sz="1800"/>
        </a:p>
      </dgm:t>
    </dgm:pt>
    <dgm:pt modelId="{CD270D9A-DBAB-44F4-88C0-9C53053A348D}">
      <dgm:prSet phldrT="[文字]" custT="1"/>
      <dgm:spPr/>
      <dgm:t>
        <a:bodyPr/>
        <a:lstStyle/>
        <a:p>
          <a:r>
            <a:rPr lang="zh-TW" altLang="en-US" sz="1800" b="1" dirty="0"/>
            <a:t>個人化運動</a:t>
          </a:r>
          <a:r>
            <a:rPr lang="en-US" altLang="zh-TW" sz="1800" b="1" dirty="0"/>
            <a:t>&amp;</a:t>
          </a:r>
          <a:r>
            <a:rPr lang="zh-TW" altLang="en-US" sz="1800" b="1" dirty="0"/>
            <a:t>飲食建議模組</a:t>
          </a:r>
          <a:endParaRPr lang="zh-TW" altLang="en-US" sz="1800" dirty="0"/>
        </a:p>
      </dgm:t>
    </dgm:pt>
    <dgm:pt modelId="{89E53358-13A7-40A6-9F31-2B0A300B1F44}" type="parTrans" cxnId="{36F48759-0E92-4279-9780-8F005F47CE0F}">
      <dgm:prSet/>
      <dgm:spPr/>
      <dgm:t>
        <a:bodyPr/>
        <a:lstStyle/>
        <a:p>
          <a:endParaRPr lang="zh-TW" altLang="en-US" sz="1800"/>
        </a:p>
      </dgm:t>
    </dgm:pt>
    <dgm:pt modelId="{97E56426-D2B7-4ECB-8731-99B1E4C204A9}" type="sibTrans" cxnId="{36F48759-0E92-4279-9780-8F005F47CE0F}">
      <dgm:prSet/>
      <dgm:spPr/>
      <dgm:t>
        <a:bodyPr/>
        <a:lstStyle/>
        <a:p>
          <a:endParaRPr lang="zh-TW" altLang="en-US" sz="1800"/>
        </a:p>
      </dgm:t>
    </dgm:pt>
    <dgm:pt modelId="{727C275C-B9EF-449C-8B62-8DB9BCD87D69}">
      <dgm:prSet phldrT="[文字]" custT="1"/>
      <dgm:spPr/>
      <dgm:t>
        <a:bodyPr/>
        <a:lstStyle/>
        <a:p>
          <a:r>
            <a:rPr lang="zh-TW" altLang="en-US" sz="1800" b="1" dirty="0"/>
            <a:t>串接各大廠牌穿戴與生理量測裝置</a:t>
          </a:r>
          <a:endParaRPr lang="zh-TW" altLang="en-US" sz="1800" dirty="0"/>
        </a:p>
      </dgm:t>
    </dgm:pt>
    <dgm:pt modelId="{027A51B7-6804-40D3-A483-A9F94CAC0FF8}" type="parTrans" cxnId="{45FFB0D4-4B9F-491E-930C-25CF83EEE880}">
      <dgm:prSet/>
      <dgm:spPr/>
      <dgm:t>
        <a:bodyPr/>
        <a:lstStyle/>
        <a:p>
          <a:endParaRPr lang="zh-TW" altLang="en-US" sz="1800"/>
        </a:p>
      </dgm:t>
    </dgm:pt>
    <dgm:pt modelId="{57BC1D42-C201-447D-AA82-17AE3844B31A}" type="sibTrans" cxnId="{45FFB0D4-4B9F-491E-930C-25CF83EEE880}">
      <dgm:prSet/>
      <dgm:spPr/>
      <dgm:t>
        <a:bodyPr/>
        <a:lstStyle/>
        <a:p>
          <a:endParaRPr lang="zh-TW" altLang="en-US" sz="1800"/>
        </a:p>
      </dgm:t>
    </dgm:pt>
    <dgm:pt modelId="{1D3DBF09-50CA-42BD-82A9-108B7A2E63AD}">
      <dgm:prSet phldrT="[文字]" custT="1"/>
      <dgm:spPr/>
      <dgm:t>
        <a:bodyPr/>
        <a:lstStyle/>
        <a:p>
          <a:r>
            <a:rPr lang="zh-TW" altLang="en-US" sz="1800" b="1" dirty="0"/>
            <a:t>線上健康諮詢模組</a:t>
          </a:r>
          <a:endParaRPr lang="zh-TW" altLang="en-US" sz="1800" dirty="0"/>
        </a:p>
      </dgm:t>
    </dgm:pt>
    <dgm:pt modelId="{5D12D3C8-B1EB-46A6-A9FE-6249AAAF0DFD}" type="parTrans" cxnId="{92C3B833-8AC5-469C-A32F-A5C556069A02}">
      <dgm:prSet/>
      <dgm:spPr/>
      <dgm:t>
        <a:bodyPr/>
        <a:lstStyle/>
        <a:p>
          <a:endParaRPr lang="zh-TW" altLang="en-US" sz="1800"/>
        </a:p>
      </dgm:t>
    </dgm:pt>
    <dgm:pt modelId="{68FC51D2-FBCD-4B9F-B081-47A2B457B3E3}" type="sibTrans" cxnId="{92C3B833-8AC5-469C-A32F-A5C556069A02}">
      <dgm:prSet/>
      <dgm:spPr/>
      <dgm:t>
        <a:bodyPr/>
        <a:lstStyle/>
        <a:p>
          <a:endParaRPr lang="zh-TW" altLang="en-US" sz="1800"/>
        </a:p>
      </dgm:t>
    </dgm:pt>
    <dgm:pt modelId="{370F3421-E85A-4599-9C37-A9BE5FB0C346}" type="pres">
      <dgm:prSet presAssocID="{58AB173C-7A07-4BB0-8F8D-685C0AE91E65}" presName="diagram" presStyleCnt="0">
        <dgm:presLayoutVars>
          <dgm:dir/>
          <dgm:resizeHandles val="exact"/>
        </dgm:presLayoutVars>
      </dgm:prSet>
      <dgm:spPr/>
    </dgm:pt>
    <dgm:pt modelId="{361A8F23-4C07-429A-B94B-132EF6B90401}" type="pres">
      <dgm:prSet presAssocID="{78E75B44-F1DE-413D-B9FB-398563F28EF0}" presName="node" presStyleLbl="node1" presStyleIdx="0" presStyleCnt="9">
        <dgm:presLayoutVars>
          <dgm:bulletEnabled val="1"/>
        </dgm:presLayoutVars>
      </dgm:prSet>
      <dgm:spPr/>
    </dgm:pt>
    <dgm:pt modelId="{54EABE10-1A17-4C09-85B4-C2FFD5CC5355}" type="pres">
      <dgm:prSet presAssocID="{47D06ABA-C4A3-4B40-830B-CE7A5FA21D08}" presName="sibTrans" presStyleCnt="0"/>
      <dgm:spPr/>
    </dgm:pt>
    <dgm:pt modelId="{36FA797A-17F2-4D21-AE2D-00B13E7363A0}" type="pres">
      <dgm:prSet presAssocID="{4337E907-DF31-42B6-BC80-CC396079AE27}" presName="node" presStyleLbl="node1" presStyleIdx="1" presStyleCnt="9">
        <dgm:presLayoutVars>
          <dgm:bulletEnabled val="1"/>
        </dgm:presLayoutVars>
      </dgm:prSet>
      <dgm:spPr/>
    </dgm:pt>
    <dgm:pt modelId="{9684E2E8-3DDC-41C5-874C-877DEDBD5586}" type="pres">
      <dgm:prSet presAssocID="{72BDE53B-2D65-4261-82F5-F8724B15423E}" presName="sibTrans" presStyleCnt="0"/>
      <dgm:spPr/>
    </dgm:pt>
    <dgm:pt modelId="{7339E285-CFAC-4094-8148-31555D9AFECA}" type="pres">
      <dgm:prSet presAssocID="{566A1791-7A10-4F62-BEAA-4D68AC158CF5}" presName="node" presStyleLbl="node1" presStyleIdx="2" presStyleCnt="9">
        <dgm:presLayoutVars>
          <dgm:bulletEnabled val="1"/>
        </dgm:presLayoutVars>
      </dgm:prSet>
      <dgm:spPr/>
    </dgm:pt>
    <dgm:pt modelId="{277C061E-C60F-4B15-943A-C9BE8109A9B1}" type="pres">
      <dgm:prSet presAssocID="{8CB0DC30-177F-4F1B-A48E-151704FEB768}" presName="sibTrans" presStyleCnt="0"/>
      <dgm:spPr/>
    </dgm:pt>
    <dgm:pt modelId="{067C9387-2088-4B88-9600-09BC509F8D3B}" type="pres">
      <dgm:prSet presAssocID="{A47648F3-0FBD-4A01-8E28-0E1032504EAF}" presName="node" presStyleLbl="node1" presStyleIdx="3" presStyleCnt="9">
        <dgm:presLayoutVars>
          <dgm:bulletEnabled val="1"/>
        </dgm:presLayoutVars>
      </dgm:prSet>
      <dgm:spPr/>
    </dgm:pt>
    <dgm:pt modelId="{FC0A9043-6779-44EF-9A64-61FFD904FDA6}" type="pres">
      <dgm:prSet presAssocID="{85748748-6D17-40A8-8A4A-1EB7C0EDE92D}" presName="sibTrans" presStyleCnt="0"/>
      <dgm:spPr/>
    </dgm:pt>
    <dgm:pt modelId="{1EAE4A37-FC4B-442E-9084-082A8C7DD803}" type="pres">
      <dgm:prSet presAssocID="{B31E1B40-BFA7-4393-91E1-715B0E9A18AD}" presName="node" presStyleLbl="node1" presStyleIdx="4" presStyleCnt="9">
        <dgm:presLayoutVars>
          <dgm:bulletEnabled val="1"/>
        </dgm:presLayoutVars>
      </dgm:prSet>
      <dgm:spPr/>
    </dgm:pt>
    <dgm:pt modelId="{2701DF7F-6480-4D99-B89D-3AFC3F0E27E4}" type="pres">
      <dgm:prSet presAssocID="{44279EED-ECDA-4414-A403-1FBCC3444BB2}" presName="sibTrans" presStyleCnt="0"/>
      <dgm:spPr/>
    </dgm:pt>
    <dgm:pt modelId="{EB729647-D138-4C26-A2F8-1C1E7B7F52A2}" type="pres">
      <dgm:prSet presAssocID="{CD270D9A-DBAB-44F4-88C0-9C53053A348D}" presName="node" presStyleLbl="node1" presStyleIdx="5" presStyleCnt="9">
        <dgm:presLayoutVars>
          <dgm:bulletEnabled val="1"/>
        </dgm:presLayoutVars>
      </dgm:prSet>
      <dgm:spPr/>
    </dgm:pt>
    <dgm:pt modelId="{6E4C7B93-D236-42AB-92DA-78C87572E0C1}" type="pres">
      <dgm:prSet presAssocID="{97E56426-D2B7-4ECB-8731-99B1E4C204A9}" presName="sibTrans" presStyleCnt="0"/>
      <dgm:spPr/>
    </dgm:pt>
    <dgm:pt modelId="{3409A650-FA26-4E4E-8C4F-B6D28ED61624}" type="pres">
      <dgm:prSet presAssocID="{727C275C-B9EF-449C-8B62-8DB9BCD87D69}" presName="node" presStyleLbl="node1" presStyleIdx="6" presStyleCnt="9">
        <dgm:presLayoutVars>
          <dgm:bulletEnabled val="1"/>
        </dgm:presLayoutVars>
      </dgm:prSet>
      <dgm:spPr/>
    </dgm:pt>
    <dgm:pt modelId="{256A7F64-8319-4EB5-8F74-C9A55538BB39}" type="pres">
      <dgm:prSet presAssocID="{57BC1D42-C201-447D-AA82-17AE3844B31A}" presName="sibTrans" presStyleCnt="0"/>
      <dgm:spPr/>
    </dgm:pt>
    <dgm:pt modelId="{0728E62C-F8E3-4A46-915A-07DA725BE749}" type="pres">
      <dgm:prSet presAssocID="{1D3DBF09-50CA-42BD-82A9-108B7A2E63AD}" presName="node" presStyleLbl="node1" presStyleIdx="7" presStyleCnt="9">
        <dgm:presLayoutVars>
          <dgm:bulletEnabled val="1"/>
        </dgm:presLayoutVars>
      </dgm:prSet>
      <dgm:spPr/>
    </dgm:pt>
    <dgm:pt modelId="{8605F610-A419-4858-8445-D0B0C6FC0DA6}" type="pres">
      <dgm:prSet presAssocID="{68FC51D2-FBCD-4B9F-B081-47A2B457B3E3}" presName="sibTrans" presStyleCnt="0"/>
      <dgm:spPr/>
    </dgm:pt>
    <dgm:pt modelId="{534ABF23-FB67-48D2-96DD-4171D6C77A49}" type="pres">
      <dgm:prSet presAssocID="{63482580-AAEC-4D03-AF61-E71ACDCAA9F4}" presName="node" presStyleLbl="node1" presStyleIdx="8" presStyleCnt="9">
        <dgm:presLayoutVars>
          <dgm:bulletEnabled val="1"/>
        </dgm:presLayoutVars>
      </dgm:prSet>
      <dgm:spPr/>
    </dgm:pt>
  </dgm:ptLst>
  <dgm:cxnLst>
    <dgm:cxn modelId="{3BD83C20-7992-4871-BC21-D0584DA3187E}" type="presOf" srcId="{CD270D9A-DBAB-44F4-88C0-9C53053A348D}" destId="{EB729647-D138-4C26-A2F8-1C1E7B7F52A2}" srcOrd="0" destOrd="0" presId="urn:microsoft.com/office/officeart/2005/8/layout/default#1"/>
    <dgm:cxn modelId="{718C8222-50DD-4BF1-BAA6-2BF69E6B5C7F}" type="presOf" srcId="{727C275C-B9EF-449C-8B62-8DB9BCD87D69}" destId="{3409A650-FA26-4E4E-8C4F-B6D28ED61624}" srcOrd="0" destOrd="0" presId="urn:microsoft.com/office/officeart/2005/8/layout/default#1"/>
    <dgm:cxn modelId="{754BC124-40E6-4FEC-A0BC-527CFE35FB72}" type="presOf" srcId="{78E75B44-F1DE-413D-B9FB-398563F28EF0}" destId="{361A8F23-4C07-429A-B94B-132EF6B90401}" srcOrd="0" destOrd="0" presId="urn:microsoft.com/office/officeart/2005/8/layout/default#1"/>
    <dgm:cxn modelId="{92C3B833-8AC5-469C-A32F-A5C556069A02}" srcId="{58AB173C-7A07-4BB0-8F8D-685C0AE91E65}" destId="{1D3DBF09-50CA-42BD-82A9-108B7A2E63AD}" srcOrd="7" destOrd="0" parTransId="{5D12D3C8-B1EB-46A6-A9FE-6249AAAF0DFD}" sibTransId="{68FC51D2-FBCD-4B9F-B081-47A2B457B3E3}"/>
    <dgm:cxn modelId="{8B20134F-B74B-4051-80E6-60DDECE90DF3}" type="presOf" srcId="{566A1791-7A10-4F62-BEAA-4D68AC158CF5}" destId="{7339E285-CFAC-4094-8148-31555D9AFECA}" srcOrd="0" destOrd="0" presId="urn:microsoft.com/office/officeart/2005/8/layout/default#1"/>
    <dgm:cxn modelId="{36F48759-0E92-4279-9780-8F005F47CE0F}" srcId="{58AB173C-7A07-4BB0-8F8D-685C0AE91E65}" destId="{CD270D9A-DBAB-44F4-88C0-9C53053A348D}" srcOrd="5" destOrd="0" parTransId="{89E53358-13A7-40A6-9F31-2B0A300B1F44}" sibTransId="{97E56426-D2B7-4ECB-8731-99B1E4C204A9}"/>
    <dgm:cxn modelId="{CB4E925A-A320-4910-A996-FF56BE0F7DB0}" type="presOf" srcId="{1D3DBF09-50CA-42BD-82A9-108B7A2E63AD}" destId="{0728E62C-F8E3-4A46-915A-07DA725BE749}" srcOrd="0" destOrd="0" presId="urn:microsoft.com/office/officeart/2005/8/layout/default#1"/>
    <dgm:cxn modelId="{2D2CE15E-4FA1-4CB5-8BF5-02B1551ADCE8}" srcId="{58AB173C-7A07-4BB0-8F8D-685C0AE91E65}" destId="{78E75B44-F1DE-413D-B9FB-398563F28EF0}" srcOrd="0" destOrd="0" parTransId="{8B4E3AA0-791D-4F39-89CD-F38A685451B1}" sibTransId="{47D06ABA-C4A3-4B40-830B-CE7A5FA21D08}"/>
    <dgm:cxn modelId="{FCB3F96F-B093-4BF4-9ABB-48A1DF37BFBE}" srcId="{58AB173C-7A07-4BB0-8F8D-685C0AE91E65}" destId="{566A1791-7A10-4F62-BEAA-4D68AC158CF5}" srcOrd="2" destOrd="0" parTransId="{6DB5F6DE-C4F7-4028-9D7D-0229EF460C9A}" sibTransId="{8CB0DC30-177F-4F1B-A48E-151704FEB768}"/>
    <dgm:cxn modelId="{78F9B574-D4B0-4EC6-910E-9B0CE9597084}" type="presOf" srcId="{63482580-AAEC-4D03-AF61-E71ACDCAA9F4}" destId="{534ABF23-FB67-48D2-96DD-4171D6C77A49}" srcOrd="0" destOrd="0" presId="urn:microsoft.com/office/officeart/2005/8/layout/default#1"/>
    <dgm:cxn modelId="{5DACB27D-97E2-4909-A138-FEB2462B6122}" srcId="{58AB173C-7A07-4BB0-8F8D-685C0AE91E65}" destId="{A47648F3-0FBD-4A01-8E28-0E1032504EAF}" srcOrd="3" destOrd="0" parTransId="{D71F1989-2353-4231-8A9A-D2B027AEAF06}" sibTransId="{85748748-6D17-40A8-8A4A-1EB7C0EDE92D}"/>
    <dgm:cxn modelId="{770CF687-EF00-464E-8E4A-4905223505DA}" type="presOf" srcId="{B31E1B40-BFA7-4393-91E1-715B0E9A18AD}" destId="{1EAE4A37-FC4B-442E-9084-082A8C7DD803}" srcOrd="0" destOrd="0" presId="urn:microsoft.com/office/officeart/2005/8/layout/default#1"/>
    <dgm:cxn modelId="{725728A3-1EA9-45AF-95A3-DD7D5C8236D1}" srcId="{58AB173C-7A07-4BB0-8F8D-685C0AE91E65}" destId="{4337E907-DF31-42B6-BC80-CC396079AE27}" srcOrd="1" destOrd="0" parTransId="{7F26BC4F-B850-4A96-9A00-E2013B0FC580}" sibTransId="{72BDE53B-2D65-4261-82F5-F8724B15423E}"/>
    <dgm:cxn modelId="{211859A4-FC01-4F0D-BA2F-C73B966D31D2}" srcId="{58AB173C-7A07-4BB0-8F8D-685C0AE91E65}" destId="{B31E1B40-BFA7-4393-91E1-715B0E9A18AD}" srcOrd="4" destOrd="0" parTransId="{E898CF7F-167D-4580-955C-8A240EB71167}" sibTransId="{44279EED-ECDA-4414-A403-1FBCC3444BB2}"/>
    <dgm:cxn modelId="{275BABA7-048C-4AA3-8275-7B8322AB42BD}" type="presOf" srcId="{4337E907-DF31-42B6-BC80-CC396079AE27}" destId="{36FA797A-17F2-4D21-AE2D-00B13E7363A0}" srcOrd="0" destOrd="0" presId="urn:microsoft.com/office/officeart/2005/8/layout/default#1"/>
    <dgm:cxn modelId="{45FFB0D4-4B9F-491E-930C-25CF83EEE880}" srcId="{58AB173C-7A07-4BB0-8F8D-685C0AE91E65}" destId="{727C275C-B9EF-449C-8B62-8DB9BCD87D69}" srcOrd="6" destOrd="0" parTransId="{027A51B7-6804-40D3-A483-A9F94CAC0FF8}" sibTransId="{57BC1D42-C201-447D-AA82-17AE3844B31A}"/>
    <dgm:cxn modelId="{692A46F2-B043-4892-B9DB-C34C0491863D}" type="presOf" srcId="{58AB173C-7A07-4BB0-8F8D-685C0AE91E65}" destId="{370F3421-E85A-4599-9C37-A9BE5FB0C346}" srcOrd="0" destOrd="0" presId="urn:microsoft.com/office/officeart/2005/8/layout/default#1"/>
    <dgm:cxn modelId="{2E67C6FE-D62A-4A9E-873C-27EDF85F2028}" srcId="{58AB173C-7A07-4BB0-8F8D-685C0AE91E65}" destId="{63482580-AAEC-4D03-AF61-E71ACDCAA9F4}" srcOrd="8" destOrd="0" parTransId="{E52299DD-0753-4A86-80D8-3F6F049BAA95}" sibTransId="{7095D8C1-21B5-44B4-A1A3-60B1DCA53B57}"/>
    <dgm:cxn modelId="{A9E546FF-0D98-49F7-9DEA-A120113D92DC}" type="presOf" srcId="{A47648F3-0FBD-4A01-8E28-0E1032504EAF}" destId="{067C9387-2088-4B88-9600-09BC509F8D3B}" srcOrd="0" destOrd="0" presId="urn:microsoft.com/office/officeart/2005/8/layout/default#1"/>
    <dgm:cxn modelId="{E31290CE-47BF-4D57-B90F-D6D8176E2491}" type="presParOf" srcId="{370F3421-E85A-4599-9C37-A9BE5FB0C346}" destId="{361A8F23-4C07-429A-B94B-132EF6B90401}" srcOrd="0" destOrd="0" presId="urn:microsoft.com/office/officeart/2005/8/layout/default#1"/>
    <dgm:cxn modelId="{C8C8B47C-3A3C-43D2-ADA5-9EC046578541}" type="presParOf" srcId="{370F3421-E85A-4599-9C37-A9BE5FB0C346}" destId="{54EABE10-1A17-4C09-85B4-C2FFD5CC5355}" srcOrd="1" destOrd="0" presId="urn:microsoft.com/office/officeart/2005/8/layout/default#1"/>
    <dgm:cxn modelId="{3BE6AF6D-4030-4BA4-B587-108FDF881ADC}" type="presParOf" srcId="{370F3421-E85A-4599-9C37-A9BE5FB0C346}" destId="{36FA797A-17F2-4D21-AE2D-00B13E7363A0}" srcOrd="2" destOrd="0" presId="urn:microsoft.com/office/officeart/2005/8/layout/default#1"/>
    <dgm:cxn modelId="{6E4C8CE9-2806-48A5-B20D-262663A45177}" type="presParOf" srcId="{370F3421-E85A-4599-9C37-A9BE5FB0C346}" destId="{9684E2E8-3DDC-41C5-874C-877DEDBD5586}" srcOrd="3" destOrd="0" presId="urn:microsoft.com/office/officeart/2005/8/layout/default#1"/>
    <dgm:cxn modelId="{27E94A47-5AA2-4539-A8BC-EAF213CC0F59}" type="presParOf" srcId="{370F3421-E85A-4599-9C37-A9BE5FB0C346}" destId="{7339E285-CFAC-4094-8148-31555D9AFECA}" srcOrd="4" destOrd="0" presId="urn:microsoft.com/office/officeart/2005/8/layout/default#1"/>
    <dgm:cxn modelId="{597F5019-5DC8-4EFD-9B3F-1D5F2E509954}" type="presParOf" srcId="{370F3421-E85A-4599-9C37-A9BE5FB0C346}" destId="{277C061E-C60F-4B15-943A-C9BE8109A9B1}" srcOrd="5" destOrd="0" presId="urn:microsoft.com/office/officeart/2005/8/layout/default#1"/>
    <dgm:cxn modelId="{CFC19CDD-B581-43EE-945E-BA10C0F23E33}" type="presParOf" srcId="{370F3421-E85A-4599-9C37-A9BE5FB0C346}" destId="{067C9387-2088-4B88-9600-09BC509F8D3B}" srcOrd="6" destOrd="0" presId="urn:microsoft.com/office/officeart/2005/8/layout/default#1"/>
    <dgm:cxn modelId="{78BB5C77-67B1-47E5-A981-0685F3EF506D}" type="presParOf" srcId="{370F3421-E85A-4599-9C37-A9BE5FB0C346}" destId="{FC0A9043-6779-44EF-9A64-61FFD904FDA6}" srcOrd="7" destOrd="0" presId="urn:microsoft.com/office/officeart/2005/8/layout/default#1"/>
    <dgm:cxn modelId="{35BFBD23-DF72-44FB-A1A1-7C5E91DE85C1}" type="presParOf" srcId="{370F3421-E85A-4599-9C37-A9BE5FB0C346}" destId="{1EAE4A37-FC4B-442E-9084-082A8C7DD803}" srcOrd="8" destOrd="0" presId="urn:microsoft.com/office/officeart/2005/8/layout/default#1"/>
    <dgm:cxn modelId="{2C6674FD-3DB4-4AA9-9DC1-298D8DFF660A}" type="presParOf" srcId="{370F3421-E85A-4599-9C37-A9BE5FB0C346}" destId="{2701DF7F-6480-4D99-B89D-3AFC3F0E27E4}" srcOrd="9" destOrd="0" presId="urn:microsoft.com/office/officeart/2005/8/layout/default#1"/>
    <dgm:cxn modelId="{E987407F-588A-48B8-AE77-8869E787F1F1}" type="presParOf" srcId="{370F3421-E85A-4599-9C37-A9BE5FB0C346}" destId="{EB729647-D138-4C26-A2F8-1C1E7B7F52A2}" srcOrd="10" destOrd="0" presId="urn:microsoft.com/office/officeart/2005/8/layout/default#1"/>
    <dgm:cxn modelId="{3A1D3BFC-DDE9-4101-8819-348D6684A406}" type="presParOf" srcId="{370F3421-E85A-4599-9C37-A9BE5FB0C346}" destId="{6E4C7B93-D236-42AB-92DA-78C87572E0C1}" srcOrd="11" destOrd="0" presId="urn:microsoft.com/office/officeart/2005/8/layout/default#1"/>
    <dgm:cxn modelId="{946B8B4A-9DC5-449B-8C36-B15F4B768E59}" type="presParOf" srcId="{370F3421-E85A-4599-9C37-A9BE5FB0C346}" destId="{3409A650-FA26-4E4E-8C4F-B6D28ED61624}" srcOrd="12" destOrd="0" presId="urn:microsoft.com/office/officeart/2005/8/layout/default#1"/>
    <dgm:cxn modelId="{F01BBD53-762B-4BC8-AE38-5177A80F2224}" type="presParOf" srcId="{370F3421-E85A-4599-9C37-A9BE5FB0C346}" destId="{256A7F64-8319-4EB5-8F74-C9A55538BB39}" srcOrd="13" destOrd="0" presId="urn:microsoft.com/office/officeart/2005/8/layout/default#1"/>
    <dgm:cxn modelId="{CC651F23-3F78-484F-99E0-0F0216F4158F}" type="presParOf" srcId="{370F3421-E85A-4599-9C37-A9BE5FB0C346}" destId="{0728E62C-F8E3-4A46-915A-07DA725BE749}" srcOrd="14" destOrd="0" presId="urn:microsoft.com/office/officeart/2005/8/layout/default#1"/>
    <dgm:cxn modelId="{146505E1-05A5-4F2E-B2A1-E38E4F849C62}" type="presParOf" srcId="{370F3421-E85A-4599-9C37-A9BE5FB0C346}" destId="{8605F610-A419-4858-8445-D0B0C6FC0DA6}" srcOrd="15" destOrd="0" presId="urn:microsoft.com/office/officeart/2005/8/layout/default#1"/>
    <dgm:cxn modelId="{C594CEF6-96F8-417F-A4DC-892629DC26C2}" type="presParOf" srcId="{370F3421-E85A-4599-9C37-A9BE5FB0C346}" destId="{534ABF23-FB67-48D2-96DD-4171D6C77A49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0B10E-475F-4A0A-9A8A-258430D6D354}">
      <dsp:nvSpPr>
        <dsp:cNvPr id="0" name=""/>
        <dsp:cNvSpPr/>
      </dsp:nvSpPr>
      <dsp:spPr>
        <a:xfrm>
          <a:off x="0" y="596766"/>
          <a:ext cx="11552025" cy="795688"/>
        </a:xfrm>
        <a:prstGeom prst="notched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61D07FB-5366-4CAE-A21D-1CB55EC367F0}">
      <dsp:nvSpPr>
        <dsp:cNvPr id="0" name=""/>
        <dsp:cNvSpPr/>
      </dsp:nvSpPr>
      <dsp:spPr>
        <a:xfrm>
          <a:off x="5076" y="0"/>
          <a:ext cx="3350538" cy="795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66FFFF"/>
              </a:solidFill>
              <a:latin typeface="+mj-lt"/>
            </a:rPr>
            <a:t>易執行</a:t>
          </a:r>
        </a:p>
      </dsp:txBody>
      <dsp:txXfrm>
        <a:off x="5076" y="0"/>
        <a:ext cx="3350538" cy="795688"/>
      </dsp:txXfrm>
    </dsp:sp>
    <dsp:sp modelId="{DC44130D-93D1-4B47-A975-15E634FDDAF4}">
      <dsp:nvSpPr>
        <dsp:cNvPr id="0" name=""/>
        <dsp:cNvSpPr/>
      </dsp:nvSpPr>
      <dsp:spPr>
        <a:xfrm>
          <a:off x="1580884" y="895149"/>
          <a:ext cx="198922" cy="19892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5A7C02-5C4B-4F9C-B2B9-7943BC36943A}">
      <dsp:nvSpPr>
        <dsp:cNvPr id="0" name=""/>
        <dsp:cNvSpPr/>
      </dsp:nvSpPr>
      <dsp:spPr>
        <a:xfrm>
          <a:off x="3523141" y="1193532"/>
          <a:ext cx="3350538" cy="795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66FFFF"/>
              </a:solidFill>
              <a:latin typeface="+mj-lt"/>
            </a:rPr>
            <a:t>高成效</a:t>
          </a:r>
        </a:p>
      </dsp:txBody>
      <dsp:txXfrm>
        <a:off x="3523141" y="1193532"/>
        <a:ext cx="3350538" cy="795688"/>
      </dsp:txXfrm>
    </dsp:sp>
    <dsp:sp modelId="{8ACC3746-369D-4FC0-AA53-FA9FC5E21CD5}">
      <dsp:nvSpPr>
        <dsp:cNvPr id="0" name=""/>
        <dsp:cNvSpPr/>
      </dsp:nvSpPr>
      <dsp:spPr>
        <a:xfrm>
          <a:off x="5098950" y="895149"/>
          <a:ext cx="198922" cy="19892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F4FEE5-6D6E-421D-BDFA-C465B820430B}">
      <dsp:nvSpPr>
        <dsp:cNvPr id="0" name=""/>
        <dsp:cNvSpPr/>
      </dsp:nvSpPr>
      <dsp:spPr>
        <a:xfrm>
          <a:off x="7041207" y="0"/>
          <a:ext cx="3350538" cy="795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66FFFF"/>
              </a:solidFill>
              <a:latin typeface="+mj-lt"/>
            </a:rPr>
            <a:t>能持續</a:t>
          </a:r>
        </a:p>
      </dsp:txBody>
      <dsp:txXfrm>
        <a:off x="7041207" y="0"/>
        <a:ext cx="3350538" cy="795688"/>
      </dsp:txXfrm>
    </dsp:sp>
    <dsp:sp modelId="{E1DD0689-DBFF-49CC-992D-5E99395D7DC6}">
      <dsp:nvSpPr>
        <dsp:cNvPr id="0" name=""/>
        <dsp:cNvSpPr/>
      </dsp:nvSpPr>
      <dsp:spPr>
        <a:xfrm>
          <a:off x="8617015" y="895149"/>
          <a:ext cx="198922" cy="19892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1558E-A85E-4E20-9C24-D6C7C8A6FBE2}">
      <dsp:nvSpPr>
        <dsp:cNvPr id="0" name=""/>
        <dsp:cNvSpPr/>
      </dsp:nvSpPr>
      <dsp:spPr>
        <a:xfrm>
          <a:off x="9109" y="0"/>
          <a:ext cx="2722688" cy="610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+mn-ea"/>
              <a:ea typeface="+mn-ea"/>
            </a:rPr>
            <a:t>前置作業</a:t>
          </a:r>
        </a:p>
      </dsp:txBody>
      <dsp:txXfrm>
        <a:off x="26987" y="17878"/>
        <a:ext cx="2686932" cy="574629"/>
      </dsp:txXfrm>
    </dsp:sp>
    <dsp:sp modelId="{9C96EC0A-AE18-4EE4-8CD4-CAAC6C645562}">
      <dsp:nvSpPr>
        <dsp:cNvPr id="0" name=""/>
        <dsp:cNvSpPr/>
      </dsp:nvSpPr>
      <dsp:spPr>
        <a:xfrm>
          <a:off x="3004066" y="0"/>
          <a:ext cx="577210" cy="6103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1" kern="1200">
            <a:latin typeface="+mn-ea"/>
            <a:ea typeface="+mn-ea"/>
          </a:endParaRPr>
        </a:p>
      </dsp:txBody>
      <dsp:txXfrm>
        <a:off x="3004066" y="122077"/>
        <a:ext cx="404047" cy="366231"/>
      </dsp:txXfrm>
    </dsp:sp>
    <dsp:sp modelId="{0A59BC9C-31C6-4667-A876-40FB9F740776}">
      <dsp:nvSpPr>
        <dsp:cNvPr id="0" name=""/>
        <dsp:cNvSpPr/>
      </dsp:nvSpPr>
      <dsp:spPr>
        <a:xfrm>
          <a:off x="3820873" y="0"/>
          <a:ext cx="2722688" cy="610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+mn-ea"/>
              <a:ea typeface="+mn-ea"/>
            </a:rPr>
            <a:t>活動執行</a:t>
          </a:r>
        </a:p>
      </dsp:txBody>
      <dsp:txXfrm>
        <a:off x="3838751" y="17878"/>
        <a:ext cx="2686932" cy="574629"/>
      </dsp:txXfrm>
    </dsp:sp>
    <dsp:sp modelId="{B794577D-4920-4071-82F7-8CB3127FDE61}">
      <dsp:nvSpPr>
        <dsp:cNvPr id="0" name=""/>
        <dsp:cNvSpPr/>
      </dsp:nvSpPr>
      <dsp:spPr>
        <a:xfrm>
          <a:off x="6815831" y="0"/>
          <a:ext cx="577210" cy="6103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1" kern="1200">
            <a:latin typeface="+mn-ea"/>
            <a:ea typeface="+mn-ea"/>
          </a:endParaRPr>
        </a:p>
      </dsp:txBody>
      <dsp:txXfrm>
        <a:off x="6815831" y="122077"/>
        <a:ext cx="404047" cy="366231"/>
      </dsp:txXfrm>
    </dsp:sp>
    <dsp:sp modelId="{053E139A-9A8C-4885-A2BA-4C85D5200223}">
      <dsp:nvSpPr>
        <dsp:cNvPr id="0" name=""/>
        <dsp:cNvSpPr/>
      </dsp:nvSpPr>
      <dsp:spPr>
        <a:xfrm>
          <a:off x="7632637" y="0"/>
          <a:ext cx="2722688" cy="610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+mn-ea"/>
              <a:ea typeface="+mn-ea"/>
            </a:rPr>
            <a:t>成績結算</a:t>
          </a:r>
        </a:p>
      </dsp:txBody>
      <dsp:txXfrm>
        <a:off x="7650515" y="17878"/>
        <a:ext cx="2686932" cy="5746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BC215-ECF9-4104-AA3A-E2539834150E}">
      <dsp:nvSpPr>
        <dsp:cNvPr id="0" name=""/>
        <dsp:cNvSpPr/>
      </dsp:nvSpPr>
      <dsp:spPr>
        <a:xfrm>
          <a:off x="0" y="5242"/>
          <a:ext cx="11782083" cy="10296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營養飲食</a:t>
          </a:r>
        </a:p>
      </dsp:txBody>
      <dsp:txXfrm>
        <a:off x="50261" y="55503"/>
        <a:ext cx="11681561" cy="929078"/>
      </dsp:txXfrm>
    </dsp:sp>
    <dsp:sp modelId="{0C5A3D94-25C2-49C3-A269-14835F6BE77A}">
      <dsp:nvSpPr>
        <dsp:cNvPr id="0" name=""/>
        <dsp:cNvSpPr/>
      </dsp:nvSpPr>
      <dsp:spPr>
        <a:xfrm>
          <a:off x="0" y="1034842"/>
          <a:ext cx="11782083" cy="1223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081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700" b="1" i="0" kern="120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宸忻營養諮詢服務與講座</a:t>
          </a:r>
          <a:endParaRPr lang="zh-TW" altLang="en-US" sz="1700" b="1" kern="1200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700" b="1" i="0" kern="120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米蔚</a:t>
          </a:r>
          <a:r>
            <a:rPr lang="en-US" altLang="zh-TW" sz="1700" b="1" i="0" kern="120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ESG</a:t>
          </a:r>
          <a:r>
            <a:rPr lang="zh-TW" altLang="en-US" sz="1700" b="1" i="0" kern="120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職場健康促進服務</a:t>
          </a:r>
          <a:endParaRPr lang="zh-TW" altLang="en-US" sz="1700" b="1" kern="1200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i="0" kern="1200" dirty="0" err="1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BeeBest</a:t>
          </a:r>
          <a:r>
            <a:rPr lang="en-US" sz="1700" b="1" i="0" kern="120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ESG</a:t>
          </a:r>
          <a:r>
            <a:rPr lang="zh-TW" altLang="en-US" sz="1700" b="1" i="0" kern="120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企業員工身心健康促進</a:t>
          </a:r>
          <a:endParaRPr lang="zh-TW" altLang="en-US" sz="1700" b="1" kern="1200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1034842"/>
        <a:ext cx="11782083" cy="1223887"/>
      </dsp:txXfrm>
    </dsp:sp>
    <dsp:sp modelId="{634FE584-F4CB-40D7-89D2-232C86E8C3ED}">
      <dsp:nvSpPr>
        <dsp:cNvPr id="0" name=""/>
        <dsp:cNvSpPr/>
      </dsp:nvSpPr>
      <dsp:spPr>
        <a:xfrm>
          <a:off x="0" y="2305269"/>
          <a:ext cx="11782083" cy="102960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運動健身</a:t>
          </a:r>
        </a:p>
      </dsp:txBody>
      <dsp:txXfrm>
        <a:off x="50261" y="2355530"/>
        <a:ext cx="11681561" cy="929078"/>
      </dsp:txXfrm>
    </dsp:sp>
    <dsp:sp modelId="{00E402B2-16E3-4862-90D5-BC37E2FA747D}">
      <dsp:nvSpPr>
        <dsp:cNvPr id="0" name=""/>
        <dsp:cNvSpPr/>
      </dsp:nvSpPr>
      <dsp:spPr>
        <a:xfrm>
          <a:off x="0" y="3288329"/>
          <a:ext cx="11782083" cy="2049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081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700" b="1" i="0" kern="120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阿瘦企業足健康照護服務</a:t>
          </a:r>
          <a:endParaRPr lang="zh-TW" altLang="en-US" sz="1700" b="1" kern="1200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700" b="1" i="0" kern="120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奇樂復能運動 智能鍛鍊探索計劃 </a:t>
          </a:r>
          <a:endParaRPr lang="zh-TW" altLang="en-US" sz="1700" b="1" kern="1200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700" b="1" i="0" kern="120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艾斯靈魂私教健身房</a:t>
          </a:r>
          <a:endParaRPr lang="zh-TW" altLang="en-US" sz="1700" b="1" kern="1200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700" b="1" i="0" kern="120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好運動習慣教室</a:t>
          </a:r>
          <a:r>
            <a:rPr lang="en-US" altLang="zh-TW" sz="1700" b="1" i="0" kern="120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ESG</a:t>
          </a:r>
          <a:r>
            <a:rPr lang="zh-TW" altLang="en-US" sz="1700" b="1" i="0" kern="120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職場健康促進服務</a:t>
          </a:r>
          <a:endParaRPr lang="zh-TW" altLang="en-US" sz="1700" b="1" kern="1200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1700" b="1" kern="1200" dirty="0" err="1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WorldGym</a:t>
          </a:r>
          <a:r>
            <a:rPr lang="en-US" altLang="en-US" sz="1700" b="1" kern="120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21</a:t>
          </a:r>
          <a:r>
            <a:rPr lang="zh-TW" altLang="en-US" sz="1700" b="1" kern="120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天單館免費體驗</a:t>
          </a:r>
          <a:endParaRPr lang="zh-TW" altLang="en-US" sz="1700" b="1" kern="1200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3288329"/>
        <a:ext cx="11782083" cy="20493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C83B3-B61B-46FE-87E4-9607E2DC3A2D}">
      <dsp:nvSpPr>
        <dsp:cNvPr id="0" name=""/>
        <dsp:cNvSpPr/>
      </dsp:nvSpPr>
      <dsp:spPr>
        <a:xfrm>
          <a:off x="0" y="593145"/>
          <a:ext cx="11782083" cy="12168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醫療服務</a:t>
          </a:r>
        </a:p>
      </dsp:txBody>
      <dsp:txXfrm>
        <a:off x="59399" y="652544"/>
        <a:ext cx="11663285" cy="1098002"/>
      </dsp:txXfrm>
    </dsp:sp>
    <dsp:sp modelId="{ACE6C413-F63E-4EC5-880E-8154887D7941}">
      <dsp:nvSpPr>
        <dsp:cNvPr id="0" name=""/>
        <dsp:cNvSpPr/>
      </dsp:nvSpPr>
      <dsp:spPr>
        <a:xfrm>
          <a:off x="0" y="1809945"/>
          <a:ext cx="11782083" cy="1648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081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700" b="1" i="0" kern="1200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昊霖診所心血管健康守護專案</a:t>
          </a:r>
          <a:endParaRPr lang="zh-TW" altLang="en-US" sz="1700" b="1" kern="1200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700" b="1" i="0" kern="120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長聖生技基因檢測服務</a:t>
          </a:r>
          <a:endParaRPr lang="zh-TW" altLang="en-US" sz="1700" b="1" kern="1200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700" b="1" i="0" kern="120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創智生物居家睡眠品質評估服務</a:t>
          </a:r>
          <a:endParaRPr lang="zh-TW" altLang="en-US" sz="1700" b="1" kern="1200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1700" b="1" i="0" kern="120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曜宸診所醫療智慧與全人照顧</a:t>
          </a:r>
          <a:endParaRPr lang="zh-TW" altLang="en-US" sz="1700" b="1" kern="1200" dirty="0">
            <a:solidFill>
              <a:srgbClr val="66FF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1809945"/>
        <a:ext cx="11782083" cy="16482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A8F23-4C07-429A-B94B-132EF6B90401}">
      <dsp:nvSpPr>
        <dsp:cNvPr id="0" name=""/>
        <dsp:cNvSpPr/>
      </dsp:nvSpPr>
      <dsp:spPr>
        <a:xfrm>
          <a:off x="0" y="169333"/>
          <a:ext cx="2539999" cy="15239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支援各種運動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類型</a:t>
          </a:r>
          <a:endParaRPr lang="zh-TW" altLang="en-US" sz="1800" kern="1200" dirty="0"/>
        </a:p>
      </dsp:txBody>
      <dsp:txXfrm>
        <a:off x="0" y="169333"/>
        <a:ext cx="2539999" cy="1523999"/>
      </dsp:txXfrm>
    </dsp:sp>
    <dsp:sp modelId="{36FA797A-17F2-4D21-AE2D-00B13E7363A0}">
      <dsp:nvSpPr>
        <dsp:cNvPr id="0" name=""/>
        <dsp:cNvSpPr/>
      </dsp:nvSpPr>
      <dsp:spPr>
        <a:xfrm>
          <a:off x="2794000" y="169333"/>
          <a:ext cx="2539999" cy="15239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b="1" kern="1200" dirty="0"/>
            <a:t>AI</a:t>
          </a:r>
          <a:r>
            <a:rPr lang="zh-TW" altLang="en-US" sz="1800" b="1" kern="1200" dirty="0"/>
            <a:t>徒手鍛鍊模組</a:t>
          </a:r>
          <a:r>
            <a:rPr lang="en-US" altLang="zh-TW" sz="1800" b="1" kern="1200" dirty="0"/>
            <a:t>(</a:t>
          </a:r>
          <a:r>
            <a:rPr lang="en-US" altLang="zh-TW" sz="1800" b="1" kern="1200" dirty="0" err="1"/>
            <a:t>JoiiGym</a:t>
          </a:r>
          <a:r>
            <a:rPr lang="en-US" altLang="zh-TW" sz="1800" b="1" kern="1200" dirty="0"/>
            <a:t>)</a:t>
          </a:r>
          <a:endParaRPr lang="zh-TW" altLang="en-US" sz="1800" kern="1200" dirty="0"/>
        </a:p>
      </dsp:txBody>
      <dsp:txXfrm>
        <a:off x="2794000" y="169333"/>
        <a:ext cx="2539999" cy="1523999"/>
      </dsp:txXfrm>
    </dsp:sp>
    <dsp:sp modelId="{7339E285-CFAC-4094-8148-31555D9AFECA}">
      <dsp:nvSpPr>
        <dsp:cNvPr id="0" name=""/>
        <dsp:cNvSpPr/>
      </dsp:nvSpPr>
      <dsp:spPr>
        <a:xfrm>
          <a:off x="5587999" y="169333"/>
          <a:ext cx="2539999" cy="15239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運動習慣養成模組</a:t>
          </a:r>
          <a:endParaRPr lang="zh-TW" altLang="en-US" sz="1800" kern="1200" dirty="0"/>
        </a:p>
      </dsp:txBody>
      <dsp:txXfrm>
        <a:off x="5587999" y="169333"/>
        <a:ext cx="2539999" cy="1523999"/>
      </dsp:txXfrm>
    </dsp:sp>
    <dsp:sp modelId="{067C9387-2088-4B88-9600-09BC509F8D3B}">
      <dsp:nvSpPr>
        <dsp:cNvPr id="0" name=""/>
        <dsp:cNvSpPr/>
      </dsp:nvSpPr>
      <dsp:spPr>
        <a:xfrm>
          <a:off x="0" y="1947333"/>
          <a:ext cx="2539999" cy="15239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即時健康狀態回饋模組</a:t>
          </a:r>
          <a:endParaRPr lang="en-US" altLang="zh-TW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b="1" kern="1200" dirty="0"/>
            <a:t>(</a:t>
          </a:r>
          <a:r>
            <a:rPr lang="zh-TW" altLang="en-US" sz="1800" b="1" kern="1200" dirty="0"/>
            <a:t>人體儀表板</a:t>
          </a:r>
          <a:r>
            <a:rPr lang="en-US" altLang="zh-TW" sz="1800" b="1" kern="1200" dirty="0"/>
            <a:t>)</a:t>
          </a:r>
          <a:endParaRPr lang="zh-TW" altLang="en-US" sz="1800" kern="1200" dirty="0"/>
        </a:p>
      </dsp:txBody>
      <dsp:txXfrm>
        <a:off x="0" y="1947333"/>
        <a:ext cx="2539999" cy="1523999"/>
      </dsp:txXfrm>
    </dsp:sp>
    <dsp:sp modelId="{1EAE4A37-FC4B-442E-9084-082A8C7DD803}">
      <dsp:nvSpPr>
        <dsp:cNvPr id="0" name=""/>
        <dsp:cNvSpPr/>
      </dsp:nvSpPr>
      <dsp:spPr>
        <a:xfrm>
          <a:off x="2794000" y="1947333"/>
          <a:ext cx="2539999" cy="15239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健康指數</a:t>
          </a:r>
          <a:r>
            <a:rPr lang="en-US" altLang="zh-TW" sz="1800" b="1" kern="1200" dirty="0"/>
            <a:t>AI</a:t>
          </a:r>
          <a:r>
            <a:rPr lang="zh-TW" altLang="en-US" sz="1800" b="1" kern="1200" dirty="0"/>
            <a:t>雷達圖模組</a:t>
          </a:r>
          <a:endParaRPr lang="zh-TW" altLang="en-US" sz="1800" kern="1200" dirty="0"/>
        </a:p>
      </dsp:txBody>
      <dsp:txXfrm>
        <a:off x="2794000" y="1947333"/>
        <a:ext cx="2539999" cy="1523999"/>
      </dsp:txXfrm>
    </dsp:sp>
    <dsp:sp modelId="{EB729647-D138-4C26-A2F8-1C1E7B7F52A2}">
      <dsp:nvSpPr>
        <dsp:cNvPr id="0" name=""/>
        <dsp:cNvSpPr/>
      </dsp:nvSpPr>
      <dsp:spPr>
        <a:xfrm>
          <a:off x="5587999" y="1947333"/>
          <a:ext cx="2539999" cy="15239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個人化運動</a:t>
          </a:r>
          <a:r>
            <a:rPr lang="en-US" altLang="zh-TW" sz="1800" b="1" kern="1200" dirty="0"/>
            <a:t>&amp;</a:t>
          </a:r>
          <a:r>
            <a:rPr lang="zh-TW" altLang="en-US" sz="1800" b="1" kern="1200" dirty="0"/>
            <a:t>飲食建議模組</a:t>
          </a:r>
          <a:endParaRPr lang="zh-TW" altLang="en-US" sz="1800" kern="1200" dirty="0"/>
        </a:p>
      </dsp:txBody>
      <dsp:txXfrm>
        <a:off x="5587999" y="1947333"/>
        <a:ext cx="2539999" cy="1523999"/>
      </dsp:txXfrm>
    </dsp:sp>
    <dsp:sp modelId="{3409A650-FA26-4E4E-8C4F-B6D28ED61624}">
      <dsp:nvSpPr>
        <dsp:cNvPr id="0" name=""/>
        <dsp:cNvSpPr/>
      </dsp:nvSpPr>
      <dsp:spPr>
        <a:xfrm>
          <a:off x="0" y="3725333"/>
          <a:ext cx="2539999" cy="15239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串接各大廠牌穿戴與生理量測裝置</a:t>
          </a:r>
          <a:endParaRPr lang="zh-TW" altLang="en-US" sz="1800" kern="1200" dirty="0"/>
        </a:p>
      </dsp:txBody>
      <dsp:txXfrm>
        <a:off x="0" y="3725333"/>
        <a:ext cx="2539999" cy="1523999"/>
      </dsp:txXfrm>
    </dsp:sp>
    <dsp:sp modelId="{0728E62C-F8E3-4A46-915A-07DA725BE749}">
      <dsp:nvSpPr>
        <dsp:cNvPr id="0" name=""/>
        <dsp:cNvSpPr/>
      </dsp:nvSpPr>
      <dsp:spPr>
        <a:xfrm>
          <a:off x="2794000" y="3725333"/>
          <a:ext cx="2539999" cy="15239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線上健康諮詢模組</a:t>
          </a:r>
          <a:endParaRPr lang="zh-TW" altLang="en-US" sz="1800" kern="1200" dirty="0"/>
        </a:p>
      </dsp:txBody>
      <dsp:txXfrm>
        <a:off x="2794000" y="3725333"/>
        <a:ext cx="2539999" cy="1523999"/>
      </dsp:txXfrm>
    </dsp:sp>
    <dsp:sp modelId="{534ABF23-FB67-48D2-96DD-4171D6C77A49}">
      <dsp:nvSpPr>
        <dsp:cNvPr id="0" name=""/>
        <dsp:cNvSpPr/>
      </dsp:nvSpPr>
      <dsp:spPr>
        <a:xfrm>
          <a:off x="5587999" y="3725333"/>
          <a:ext cx="2539999" cy="15239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/>
            <a:t>活動減碳量模組</a:t>
          </a:r>
          <a:endParaRPr lang="zh-TW" altLang="en-US" sz="1800" kern="1200" dirty="0"/>
        </a:p>
      </dsp:txBody>
      <dsp:txXfrm>
        <a:off x="5587999" y="3725333"/>
        <a:ext cx="2539999" cy="1523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10D6B-751D-49F6-B3F0-0F21F4EA9D83}" type="datetimeFigureOut">
              <a:rPr lang="zh-TW" altLang="en-US" smtClean="0"/>
              <a:pPr/>
              <a:t>2023/8/26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B4348-AAC5-4DAB-BB4C-9702169644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4854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6AE0E-6720-4759-B722-E2ACF86D7ACB}" type="datetimeFigureOut">
              <a:rPr lang="zh-TW" altLang="en-US" smtClean="0"/>
              <a:pPr/>
              <a:t>2023/8/26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95B17-FE59-4A7A-8F71-8EF227F69FB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9732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95B17-FE59-4A7A-8F71-8EF227F69FBD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9577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95B17-FE59-4A7A-8F71-8EF227F69FBD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7214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95B17-FE59-4A7A-8F71-8EF227F69FBD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3224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95B17-FE59-4A7A-8F71-8EF227F69FBD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6169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pic>
        <p:nvPicPr>
          <p:cNvPr id="5" name="Picture 2" descr="C:\Users\1708002\Desktop\joiiup Logo-all工作用-02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  <p:grpSp>
        <p:nvGrpSpPr>
          <p:cNvPr id="6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组合 33">
            <a:extLst>
              <a:ext uri="{FF2B5EF4-FFF2-40B4-BE49-F238E27FC236}">
                <a16:creationId xmlns:a16="http://schemas.microsoft.com/office/drawing/2014/main" id="{548023C1-BDD6-4799-96FE-038D43BD2D05}"/>
              </a:ext>
            </a:extLst>
          </p:cNvPr>
          <p:cNvGrpSpPr/>
          <p:nvPr userDrawn="1"/>
        </p:nvGrpSpPr>
        <p:grpSpPr>
          <a:xfrm>
            <a:off x="-397598" y="0"/>
            <a:ext cx="3463199" cy="4187098"/>
            <a:chOff x="4398601" y="1532461"/>
            <a:chExt cx="3463199" cy="418709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4EB7E5B-ABC3-4F36-8221-7A5F6E3878F7}"/>
                </a:ext>
              </a:extLst>
            </p:cNvPr>
            <p:cNvSpPr/>
            <p:nvPr/>
          </p:nvSpPr>
          <p:spPr>
            <a:xfrm rot="2700000">
              <a:off x="5701800" y="3559559"/>
              <a:ext cx="2160000" cy="2160000"/>
            </a:xfrm>
            <a:prstGeom prst="rect">
              <a:avLst/>
            </a:prstGeom>
            <a:noFill/>
            <a:ln w="2667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12F9C11-C150-499F-BB00-28B0BE1334DD}"/>
                </a:ext>
              </a:extLst>
            </p:cNvPr>
            <p:cNvSpPr/>
            <p:nvPr/>
          </p:nvSpPr>
          <p:spPr>
            <a:xfrm rot="2700000">
              <a:off x="4398601" y="1532461"/>
              <a:ext cx="3394798" cy="3394798"/>
            </a:xfrm>
            <a:prstGeom prst="rect">
              <a:avLst/>
            </a:prstGeom>
            <a:noFill/>
            <a:ln w="12700">
              <a:solidFill>
                <a:srgbClr val="16CC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90B1597-C8ED-4BBB-B2E5-9E3272161BB4}"/>
                </a:ext>
              </a:extLst>
            </p:cNvPr>
            <p:cNvSpPr/>
            <p:nvPr/>
          </p:nvSpPr>
          <p:spPr>
            <a:xfrm rot="2700000">
              <a:off x="6161335" y="3977669"/>
              <a:ext cx="1120584" cy="1120584"/>
            </a:xfrm>
            <a:prstGeom prst="rect">
              <a:avLst/>
            </a:prstGeom>
            <a:solidFill>
              <a:srgbClr val="2B234F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" name="Freeform: Shape 63">
            <a:extLst>
              <a:ext uri="{FF2B5EF4-FFF2-40B4-BE49-F238E27FC236}">
                <a16:creationId xmlns:a16="http://schemas.microsoft.com/office/drawing/2014/main" id="{810854C6-3121-4113-A514-FBB35D93579E}"/>
              </a:ext>
            </a:extLst>
          </p:cNvPr>
          <p:cNvSpPr/>
          <p:nvPr userDrawn="1"/>
        </p:nvSpPr>
        <p:spPr>
          <a:xfrm>
            <a:off x="0" y="0"/>
            <a:ext cx="6425184" cy="6858000"/>
          </a:xfrm>
          <a:custGeom>
            <a:avLst/>
            <a:gdLst>
              <a:gd name="connsiteX0" fmla="*/ 0 w 6539500"/>
              <a:gd name="connsiteY0" fmla="*/ 0 h 6858000"/>
              <a:gd name="connsiteX1" fmla="*/ 471950 w 6539500"/>
              <a:gd name="connsiteY1" fmla="*/ 0 h 6858000"/>
              <a:gd name="connsiteX2" fmla="*/ 571500 w 6539500"/>
              <a:gd name="connsiteY2" fmla="*/ 0 h 6858000"/>
              <a:gd name="connsiteX3" fmla="*/ 1043450 w 6539500"/>
              <a:gd name="connsiteY3" fmla="*/ 0 h 6858000"/>
              <a:gd name="connsiteX4" fmla="*/ 3605842 w 6539500"/>
              <a:gd name="connsiteY4" fmla="*/ 0 h 6858000"/>
              <a:gd name="connsiteX5" fmla="*/ 4077792 w 6539500"/>
              <a:gd name="connsiteY5" fmla="*/ 0 h 6858000"/>
              <a:gd name="connsiteX6" fmla="*/ 4177342 w 6539500"/>
              <a:gd name="connsiteY6" fmla="*/ 0 h 6858000"/>
              <a:gd name="connsiteX7" fmla="*/ 4649292 w 6539500"/>
              <a:gd name="connsiteY7" fmla="*/ 0 h 6858000"/>
              <a:gd name="connsiteX8" fmla="*/ 4618772 w 6539500"/>
              <a:gd name="connsiteY8" fmla="*/ 108390 h 6858000"/>
              <a:gd name="connsiteX9" fmla="*/ 6537928 w 6539500"/>
              <a:gd name="connsiteY9" fmla="*/ 6784059 h 6858000"/>
              <a:gd name="connsiteX10" fmla="*/ 6539500 w 6539500"/>
              <a:gd name="connsiteY10" fmla="*/ 6858000 h 6858000"/>
              <a:gd name="connsiteX11" fmla="*/ 6067550 w 6539500"/>
              <a:gd name="connsiteY11" fmla="*/ 6858000 h 6858000"/>
              <a:gd name="connsiteX12" fmla="*/ 5968000 w 6539500"/>
              <a:gd name="connsiteY12" fmla="*/ 6858000 h 6858000"/>
              <a:gd name="connsiteX13" fmla="*/ 5496050 w 6539500"/>
              <a:gd name="connsiteY13" fmla="*/ 6858000 h 6858000"/>
              <a:gd name="connsiteX14" fmla="*/ 1043450 w 6539500"/>
              <a:gd name="connsiteY14" fmla="*/ 6858000 h 6858000"/>
              <a:gd name="connsiteX15" fmla="*/ 571500 w 6539500"/>
              <a:gd name="connsiteY15" fmla="*/ 6858000 h 6858000"/>
              <a:gd name="connsiteX16" fmla="*/ 471950 w 6539500"/>
              <a:gd name="connsiteY16" fmla="*/ 6858000 h 6858000"/>
              <a:gd name="connsiteX17" fmla="*/ 0 w 6539500"/>
              <a:gd name="connsiteY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39500" h="6858000">
                <a:moveTo>
                  <a:pt x="0" y="0"/>
                </a:moveTo>
                <a:lnTo>
                  <a:pt x="471950" y="0"/>
                </a:lnTo>
                <a:lnTo>
                  <a:pt x="571500" y="0"/>
                </a:lnTo>
                <a:lnTo>
                  <a:pt x="1043450" y="0"/>
                </a:lnTo>
                <a:lnTo>
                  <a:pt x="3605842" y="0"/>
                </a:lnTo>
                <a:lnTo>
                  <a:pt x="4077792" y="0"/>
                </a:lnTo>
                <a:lnTo>
                  <a:pt x="4177342" y="0"/>
                </a:lnTo>
                <a:lnTo>
                  <a:pt x="4649292" y="0"/>
                </a:lnTo>
                <a:lnTo>
                  <a:pt x="4618772" y="108390"/>
                </a:lnTo>
                <a:cubicBezTo>
                  <a:pt x="4030311" y="2433940"/>
                  <a:pt x="6386248" y="4535723"/>
                  <a:pt x="6537928" y="6784059"/>
                </a:cubicBezTo>
                <a:lnTo>
                  <a:pt x="6539500" y="6858000"/>
                </a:lnTo>
                <a:lnTo>
                  <a:pt x="6067550" y="6858000"/>
                </a:lnTo>
                <a:lnTo>
                  <a:pt x="5968000" y="6858000"/>
                </a:lnTo>
                <a:lnTo>
                  <a:pt x="5496050" y="6858000"/>
                </a:lnTo>
                <a:lnTo>
                  <a:pt x="1043450" y="6858000"/>
                </a:lnTo>
                <a:lnTo>
                  <a:pt x="571500" y="6858000"/>
                </a:lnTo>
                <a:lnTo>
                  <a:pt x="47195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16CCC8">
                  <a:alpha val="90000"/>
                </a:srgbClr>
              </a:gs>
              <a:gs pos="35000">
                <a:srgbClr val="8B56D0">
                  <a:alpha val="80000"/>
                </a:srgbClr>
              </a:gs>
              <a:gs pos="95000">
                <a:schemeClr val="tx2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7437108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AD9F66F-BB74-44BB-BE2C-5481E57ACA3C}"/>
              </a:ext>
            </a:extLst>
          </p:cNvPr>
          <p:cNvSpPr/>
          <p:nvPr userDrawn="1"/>
        </p:nvSpPr>
        <p:spPr>
          <a:xfrm rot="10800000">
            <a:off x="0" y="2066925"/>
            <a:ext cx="12192000" cy="4791074"/>
          </a:xfrm>
          <a:prstGeom prst="rect">
            <a:avLst/>
          </a:prstGeom>
          <a:gradFill>
            <a:gsLst>
              <a:gs pos="0">
                <a:srgbClr val="16CCC8"/>
              </a:gs>
              <a:gs pos="100000">
                <a:srgbClr val="8B56D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5382A9C-4AC0-4849-94F4-A507E074F4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8496485" cy="3020204"/>
          </a:xfrm>
          <a:custGeom>
            <a:avLst/>
            <a:gdLst>
              <a:gd name="connsiteX0" fmla="*/ 0 w 8496485"/>
              <a:gd name="connsiteY0" fmla="*/ 0 h 3020204"/>
              <a:gd name="connsiteX1" fmla="*/ 8496485 w 8496485"/>
              <a:gd name="connsiteY1" fmla="*/ 0 h 3020204"/>
              <a:gd name="connsiteX2" fmla="*/ 8496485 w 8496485"/>
              <a:gd name="connsiteY2" fmla="*/ 3020204 h 3020204"/>
              <a:gd name="connsiteX3" fmla="*/ 0 w 8496485"/>
              <a:gd name="connsiteY3" fmla="*/ 3020204 h 302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6485" h="3020204">
                <a:moveTo>
                  <a:pt x="0" y="0"/>
                </a:moveTo>
                <a:lnTo>
                  <a:pt x="8496485" y="0"/>
                </a:lnTo>
                <a:lnTo>
                  <a:pt x="8496485" y="3020204"/>
                </a:lnTo>
                <a:lnTo>
                  <a:pt x="0" y="3020204"/>
                </a:lnTo>
                <a:close/>
              </a:path>
            </a:pathLst>
          </a:custGeom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1200149" y="465138"/>
            <a:ext cx="7419975" cy="50641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2F2F2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  <p:sp>
        <p:nvSpPr>
          <p:cNvPr id="11" name="副標題 2"/>
          <p:cNvSpPr>
            <a:spLocks noGrp="1"/>
          </p:cNvSpPr>
          <p:nvPr>
            <p:ph type="subTitle" idx="1"/>
          </p:nvPr>
        </p:nvSpPr>
        <p:spPr>
          <a:xfrm>
            <a:off x="1200149" y="1200149"/>
            <a:ext cx="10258426" cy="6000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rgbClr val="60EEEB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12" name="內容版面配置區 2"/>
          <p:cNvSpPr>
            <a:spLocks noGrp="1"/>
          </p:cNvSpPr>
          <p:nvPr>
            <p:ph idx="10"/>
          </p:nvPr>
        </p:nvSpPr>
        <p:spPr>
          <a:xfrm>
            <a:off x="3248025" y="2505075"/>
            <a:ext cx="6581774" cy="3886201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6160807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4F9A0D5-76E2-446B-B502-5CD9B63287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3598" y="4182716"/>
            <a:ext cx="4888401" cy="2675284"/>
          </a:xfrm>
          <a:custGeom>
            <a:avLst/>
            <a:gdLst>
              <a:gd name="connsiteX0" fmla="*/ 0 w 4888401"/>
              <a:gd name="connsiteY0" fmla="*/ 0 h 2675284"/>
              <a:gd name="connsiteX1" fmla="*/ 4888401 w 4888401"/>
              <a:gd name="connsiteY1" fmla="*/ 0 h 2675284"/>
              <a:gd name="connsiteX2" fmla="*/ 4888401 w 4888401"/>
              <a:gd name="connsiteY2" fmla="*/ 2675284 h 2675284"/>
              <a:gd name="connsiteX3" fmla="*/ 0 w 4888401"/>
              <a:gd name="connsiteY3" fmla="*/ 2675284 h 267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8401" h="2675284">
                <a:moveTo>
                  <a:pt x="0" y="0"/>
                </a:moveTo>
                <a:lnTo>
                  <a:pt x="4888401" y="0"/>
                </a:lnTo>
                <a:lnTo>
                  <a:pt x="4888401" y="2675284"/>
                </a:lnTo>
                <a:lnTo>
                  <a:pt x="0" y="2675284"/>
                </a:lnTo>
                <a:close/>
              </a:path>
            </a:pathLst>
          </a:custGeom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809BEE30-3CA3-4D45-962F-8F48A40B57EC}"/>
              </a:ext>
            </a:extLst>
          </p:cNvPr>
          <p:cNvSpPr/>
          <p:nvPr userDrawn="1"/>
        </p:nvSpPr>
        <p:spPr>
          <a:xfrm>
            <a:off x="0" y="1600201"/>
            <a:ext cx="12192000" cy="4314824"/>
          </a:xfrm>
          <a:prstGeom prst="rect">
            <a:avLst/>
          </a:prstGeom>
          <a:gradFill>
            <a:gsLst>
              <a:gs pos="0">
                <a:srgbClr val="16CCC8">
                  <a:alpha val="80000"/>
                </a:srgbClr>
              </a:gs>
              <a:gs pos="28000">
                <a:srgbClr val="8B56D0">
                  <a:alpha val="80000"/>
                </a:srgbClr>
              </a:gs>
              <a:gs pos="95000">
                <a:schemeClr val="tx2">
                  <a:lumMod val="75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內容版面配置區 2"/>
          <p:cNvSpPr>
            <a:spLocks noGrp="1"/>
          </p:cNvSpPr>
          <p:nvPr>
            <p:ph idx="10"/>
          </p:nvPr>
        </p:nvSpPr>
        <p:spPr>
          <a:xfrm>
            <a:off x="1200149" y="1990725"/>
            <a:ext cx="9696451" cy="347662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dirty="0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1200149" y="465138"/>
            <a:ext cx="7419975" cy="50641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2F2F2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2947005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4F9A0D5-76E2-446B-B502-5CD9B63287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3598" y="4182716"/>
            <a:ext cx="4888401" cy="2675284"/>
          </a:xfrm>
          <a:custGeom>
            <a:avLst/>
            <a:gdLst>
              <a:gd name="connsiteX0" fmla="*/ 0 w 4888401"/>
              <a:gd name="connsiteY0" fmla="*/ 0 h 2675284"/>
              <a:gd name="connsiteX1" fmla="*/ 4888401 w 4888401"/>
              <a:gd name="connsiteY1" fmla="*/ 0 h 2675284"/>
              <a:gd name="connsiteX2" fmla="*/ 4888401 w 4888401"/>
              <a:gd name="connsiteY2" fmla="*/ 2675284 h 2675284"/>
              <a:gd name="connsiteX3" fmla="*/ 0 w 4888401"/>
              <a:gd name="connsiteY3" fmla="*/ 2675284 h 267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8401" h="2675284">
                <a:moveTo>
                  <a:pt x="0" y="0"/>
                </a:moveTo>
                <a:lnTo>
                  <a:pt x="4888401" y="0"/>
                </a:lnTo>
                <a:lnTo>
                  <a:pt x="4888401" y="2675284"/>
                </a:lnTo>
                <a:lnTo>
                  <a:pt x="0" y="2675284"/>
                </a:lnTo>
                <a:close/>
              </a:path>
            </a:pathLst>
          </a:custGeom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809BEE30-3CA3-4D45-962F-8F48A40B57EC}"/>
              </a:ext>
            </a:extLst>
          </p:cNvPr>
          <p:cNvSpPr/>
          <p:nvPr userDrawn="1"/>
        </p:nvSpPr>
        <p:spPr>
          <a:xfrm>
            <a:off x="0" y="1600201"/>
            <a:ext cx="12192000" cy="4314824"/>
          </a:xfrm>
          <a:prstGeom prst="rect">
            <a:avLst/>
          </a:prstGeom>
          <a:gradFill>
            <a:gsLst>
              <a:gs pos="0">
                <a:srgbClr val="16CCC8">
                  <a:alpha val="80000"/>
                </a:srgbClr>
              </a:gs>
              <a:gs pos="28000">
                <a:srgbClr val="8B56D0">
                  <a:alpha val="80000"/>
                </a:srgbClr>
              </a:gs>
              <a:gs pos="95000">
                <a:schemeClr val="tx2">
                  <a:lumMod val="75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內容版面配置區 2"/>
          <p:cNvSpPr>
            <a:spLocks noGrp="1"/>
          </p:cNvSpPr>
          <p:nvPr>
            <p:ph idx="10"/>
          </p:nvPr>
        </p:nvSpPr>
        <p:spPr>
          <a:xfrm>
            <a:off x="1200149" y="1990725"/>
            <a:ext cx="9696451" cy="347662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dirty="0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1200149" y="465138"/>
            <a:ext cx="7419975" cy="50641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2F2F2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2947005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382A9C-4AC0-4849-94F4-A507E074F4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8496485" cy="3020204"/>
          </a:xfrm>
          <a:custGeom>
            <a:avLst/>
            <a:gdLst>
              <a:gd name="connsiteX0" fmla="*/ 0 w 8496485"/>
              <a:gd name="connsiteY0" fmla="*/ 0 h 3020204"/>
              <a:gd name="connsiteX1" fmla="*/ 8496485 w 8496485"/>
              <a:gd name="connsiteY1" fmla="*/ 0 h 3020204"/>
              <a:gd name="connsiteX2" fmla="*/ 8496485 w 8496485"/>
              <a:gd name="connsiteY2" fmla="*/ 3020204 h 3020204"/>
              <a:gd name="connsiteX3" fmla="*/ 0 w 8496485"/>
              <a:gd name="connsiteY3" fmla="*/ 3020204 h 302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6485" h="3020204">
                <a:moveTo>
                  <a:pt x="0" y="0"/>
                </a:moveTo>
                <a:lnTo>
                  <a:pt x="8496485" y="0"/>
                </a:lnTo>
                <a:lnTo>
                  <a:pt x="8496485" y="3020204"/>
                </a:lnTo>
                <a:lnTo>
                  <a:pt x="0" y="3020204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4F9A0D5-76E2-446B-B502-5CD9B63287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3598" y="4182716"/>
            <a:ext cx="4888401" cy="2675284"/>
          </a:xfrm>
          <a:custGeom>
            <a:avLst/>
            <a:gdLst>
              <a:gd name="connsiteX0" fmla="*/ 0 w 4888401"/>
              <a:gd name="connsiteY0" fmla="*/ 0 h 2675284"/>
              <a:gd name="connsiteX1" fmla="*/ 4888401 w 4888401"/>
              <a:gd name="connsiteY1" fmla="*/ 0 h 2675284"/>
              <a:gd name="connsiteX2" fmla="*/ 4888401 w 4888401"/>
              <a:gd name="connsiteY2" fmla="*/ 2675284 h 2675284"/>
              <a:gd name="connsiteX3" fmla="*/ 0 w 4888401"/>
              <a:gd name="connsiteY3" fmla="*/ 2675284 h 267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8401" h="2675284">
                <a:moveTo>
                  <a:pt x="0" y="0"/>
                </a:moveTo>
                <a:lnTo>
                  <a:pt x="4888401" y="0"/>
                </a:lnTo>
                <a:lnTo>
                  <a:pt x="4888401" y="2675284"/>
                </a:lnTo>
                <a:lnTo>
                  <a:pt x="0" y="2675284"/>
                </a:lnTo>
                <a:close/>
              </a:path>
            </a:pathLst>
          </a:custGeom>
        </p:spPr>
      </p:pic>
      <p:grpSp>
        <p:nvGrpSpPr>
          <p:cNvPr id="6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4AD9F66F-BB74-44BB-BE2C-5481E57ACA3C}"/>
              </a:ext>
            </a:extLst>
          </p:cNvPr>
          <p:cNvSpPr/>
          <p:nvPr userDrawn="1"/>
        </p:nvSpPr>
        <p:spPr>
          <a:xfrm rot="10800000">
            <a:off x="0" y="1285875"/>
            <a:ext cx="12192000" cy="5572125"/>
          </a:xfrm>
          <a:prstGeom prst="rect">
            <a:avLst/>
          </a:prstGeom>
          <a:gradFill>
            <a:gsLst>
              <a:gs pos="0">
                <a:srgbClr val="16CCC8"/>
              </a:gs>
              <a:gs pos="100000">
                <a:srgbClr val="8B56D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內容版面配置區 2"/>
          <p:cNvSpPr>
            <a:spLocks noGrp="1"/>
          </p:cNvSpPr>
          <p:nvPr>
            <p:ph idx="10"/>
          </p:nvPr>
        </p:nvSpPr>
        <p:spPr>
          <a:xfrm>
            <a:off x="1200149" y="2686049"/>
            <a:ext cx="8543925" cy="3543301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dirty="0"/>
          </a:p>
        </p:txBody>
      </p:sp>
      <p:sp>
        <p:nvSpPr>
          <p:cNvPr id="21" name="标题 1"/>
          <p:cNvSpPr>
            <a:spLocks noGrp="1"/>
          </p:cNvSpPr>
          <p:nvPr>
            <p:ph type="title"/>
          </p:nvPr>
        </p:nvSpPr>
        <p:spPr>
          <a:xfrm>
            <a:off x="1200149" y="465138"/>
            <a:ext cx="7419975" cy="50641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2F2F2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  <p:sp>
        <p:nvSpPr>
          <p:cNvPr id="22" name="副標題 2"/>
          <p:cNvSpPr>
            <a:spLocks noGrp="1"/>
          </p:cNvSpPr>
          <p:nvPr>
            <p:ph type="subTitle" idx="1"/>
          </p:nvPr>
        </p:nvSpPr>
        <p:spPr>
          <a:xfrm>
            <a:off x="1200149" y="1476374"/>
            <a:ext cx="7534275" cy="8858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rgbClr val="60EEEB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148076809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382A9C-4AC0-4849-94F4-A507E074F4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8496485" cy="3020204"/>
          </a:xfrm>
          <a:custGeom>
            <a:avLst/>
            <a:gdLst>
              <a:gd name="connsiteX0" fmla="*/ 0 w 8496485"/>
              <a:gd name="connsiteY0" fmla="*/ 0 h 3020204"/>
              <a:gd name="connsiteX1" fmla="*/ 8496485 w 8496485"/>
              <a:gd name="connsiteY1" fmla="*/ 0 h 3020204"/>
              <a:gd name="connsiteX2" fmla="*/ 8496485 w 8496485"/>
              <a:gd name="connsiteY2" fmla="*/ 3020204 h 3020204"/>
              <a:gd name="connsiteX3" fmla="*/ 0 w 8496485"/>
              <a:gd name="connsiteY3" fmla="*/ 3020204 h 302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6485" h="3020204">
                <a:moveTo>
                  <a:pt x="0" y="0"/>
                </a:moveTo>
                <a:lnTo>
                  <a:pt x="8496485" y="0"/>
                </a:lnTo>
                <a:lnTo>
                  <a:pt x="8496485" y="3020204"/>
                </a:lnTo>
                <a:lnTo>
                  <a:pt x="0" y="3020204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4F9A0D5-76E2-446B-B502-5CD9B63287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3598" y="4182716"/>
            <a:ext cx="4888401" cy="2675284"/>
          </a:xfrm>
          <a:custGeom>
            <a:avLst/>
            <a:gdLst>
              <a:gd name="connsiteX0" fmla="*/ 0 w 4888401"/>
              <a:gd name="connsiteY0" fmla="*/ 0 h 2675284"/>
              <a:gd name="connsiteX1" fmla="*/ 4888401 w 4888401"/>
              <a:gd name="connsiteY1" fmla="*/ 0 h 2675284"/>
              <a:gd name="connsiteX2" fmla="*/ 4888401 w 4888401"/>
              <a:gd name="connsiteY2" fmla="*/ 2675284 h 2675284"/>
              <a:gd name="connsiteX3" fmla="*/ 0 w 4888401"/>
              <a:gd name="connsiteY3" fmla="*/ 2675284 h 267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8401" h="2675284">
                <a:moveTo>
                  <a:pt x="0" y="0"/>
                </a:moveTo>
                <a:lnTo>
                  <a:pt x="4888401" y="0"/>
                </a:lnTo>
                <a:lnTo>
                  <a:pt x="4888401" y="2675284"/>
                </a:lnTo>
                <a:lnTo>
                  <a:pt x="0" y="2675284"/>
                </a:lnTo>
                <a:close/>
              </a:path>
            </a:pathLst>
          </a:custGeom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4AD9F66F-BB74-44BB-BE2C-5481E57ACA3C}"/>
              </a:ext>
            </a:extLst>
          </p:cNvPr>
          <p:cNvSpPr/>
          <p:nvPr userDrawn="1"/>
        </p:nvSpPr>
        <p:spPr>
          <a:xfrm rot="10800000">
            <a:off x="0" y="1285875"/>
            <a:ext cx="12192000" cy="5572125"/>
          </a:xfrm>
          <a:prstGeom prst="rect">
            <a:avLst/>
          </a:prstGeom>
          <a:gradFill>
            <a:gsLst>
              <a:gs pos="0">
                <a:srgbClr val="16CCC8"/>
              </a:gs>
              <a:gs pos="100000">
                <a:srgbClr val="8B56D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內容版面配置區 2"/>
          <p:cNvSpPr>
            <a:spLocks noGrp="1"/>
          </p:cNvSpPr>
          <p:nvPr>
            <p:ph idx="10"/>
          </p:nvPr>
        </p:nvSpPr>
        <p:spPr>
          <a:xfrm>
            <a:off x="1200149" y="2686049"/>
            <a:ext cx="8543925" cy="3543301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dirty="0"/>
          </a:p>
        </p:txBody>
      </p:sp>
      <p:sp>
        <p:nvSpPr>
          <p:cNvPr id="21" name="标题 1"/>
          <p:cNvSpPr>
            <a:spLocks noGrp="1"/>
          </p:cNvSpPr>
          <p:nvPr>
            <p:ph type="title"/>
          </p:nvPr>
        </p:nvSpPr>
        <p:spPr>
          <a:xfrm>
            <a:off x="1200149" y="465138"/>
            <a:ext cx="7419975" cy="50641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2F2F2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  <p:sp>
        <p:nvSpPr>
          <p:cNvPr id="22" name="副標題 2"/>
          <p:cNvSpPr>
            <a:spLocks noGrp="1"/>
          </p:cNvSpPr>
          <p:nvPr>
            <p:ph type="subTitle" idx="1"/>
          </p:nvPr>
        </p:nvSpPr>
        <p:spPr>
          <a:xfrm>
            <a:off x="1200149" y="1476374"/>
            <a:ext cx="7534275" cy="8858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rgbClr val="60EEEB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14807680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sp>
        <p:nvSpPr>
          <p:cNvPr id="23" name="Freeform: Shape 63">
            <a:extLst>
              <a:ext uri="{FF2B5EF4-FFF2-40B4-BE49-F238E27FC236}">
                <a16:creationId xmlns:a16="http://schemas.microsoft.com/office/drawing/2014/main" id="{810854C6-3121-4113-A514-FBB35D93579E}"/>
              </a:ext>
            </a:extLst>
          </p:cNvPr>
          <p:cNvSpPr/>
          <p:nvPr userDrawn="1"/>
        </p:nvSpPr>
        <p:spPr>
          <a:xfrm>
            <a:off x="0" y="0"/>
            <a:ext cx="6541086" cy="6858000"/>
          </a:xfrm>
          <a:custGeom>
            <a:avLst/>
            <a:gdLst>
              <a:gd name="connsiteX0" fmla="*/ 0 w 6539500"/>
              <a:gd name="connsiteY0" fmla="*/ 0 h 6858000"/>
              <a:gd name="connsiteX1" fmla="*/ 471950 w 6539500"/>
              <a:gd name="connsiteY1" fmla="*/ 0 h 6858000"/>
              <a:gd name="connsiteX2" fmla="*/ 571500 w 6539500"/>
              <a:gd name="connsiteY2" fmla="*/ 0 h 6858000"/>
              <a:gd name="connsiteX3" fmla="*/ 1043450 w 6539500"/>
              <a:gd name="connsiteY3" fmla="*/ 0 h 6858000"/>
              <a:gd name="connsiteX4" fmla="*/ 3605842 w 6539500"/>
              <a:gd name="connsiteY4" fmla="*/ 0 h 6858000"/>
              <a:gd name="connsiteX5" fmla="*/ 4077792 w 6539500"/>
              <a:gd name="connsiteY5" fmla="*/ 0 h 6858000"/>
              <a:gd name="connsiteX6" fmla="*/ 4177342 w 6539500"/>
              <a:gd name="connsiteY6" fmla="*/ 0 h 6858000"/>
              <a:gd name="connsiteX7" fmla="*/ 4649292 w 6539500"/>
              <a:gd name="connsiteY7" fmla="*/ 0 h 6858000"/>
              <a:gd name="connsiteX8" fmla="*/ 4618772 w 6539500"/>
              <a:gd name="connsiteY8" fmla="*/ 108390 h 6858000"/>
              <a:gd name="connsiteX9" fmla="*/ 6537928 w 6539500"/>
              <a:gd name="connsiteY9" fmla="*/ 6784059 h 6858000"/>
              <a:gd name="connsiteX10" fmla="*/ 6539500 w 6539500"/>
              <a:gd name="connsiteY10" fmla="*/ 6858000 h 6858000"/>
              <a:gd name="connsiteX11" fmla="*/ 6067550 w 6539500"/>
              <a:gd name="connsiteY11" fmla="*/ 6858000 h 6858000"/>
              <a:gd name="connsiteX12" fmla="*/ 5968000 w 6539500"/>
              <a:gd name="connsiteY12" fmla="*/ 6858000 h 6858000"/>
              <a:gd name="connsiteX13" fmla="*/ 5496050 w 6539500"/>
              <a:gd name="connsiteY13" fmla="*/ 6858000 h 6858000"/>
              <a:gd name="connsiteX14" fmla="*/ 1043450 w 6539500"/>
              <a:gd name="connsiteY14" fmla="*/ 6858000 h 6858000"/>
              <a:gd name="connsiteX15" fmla="*/ 571500 w 6539500"/>
              <a:gd name="connsiteY15" fmla="*/ 6858000 h 6858000"/>
              <a:gd name="connsiteX16" fmla="*/ 471950 w 6539500"/>
              <a:gd name="connsiteY16" fmla="*/ 6858000 h 6858000"/>
              <a:gd name="connsiteX17" fmla="*/ 0 w 6539500"/>
              <a:gd name="connsiteY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39500" h="6858000">
                <a:moveTo>
                  <a:pt x="0" y="0"/>
                </a:moveTo>
                <a:lnTo>
                  <a:pt x="471950" y="0"/>
                </a:lnTo>
                <a:lnTo>
                  <a:pt x="571500" y="0"/>
                </a:lnTo>
                <a:lnTo>
                  <a:pt x="1043450" y="0"/>
                </a:lnTo>
                <a:lnTo>
                  <a:pt x="3605842" y="0"/>
                </a:lnTo>
                <a:lnTo>
                  <a:pt x="4077792" y="0"/>
                </a:lnTo>
                <a:lnTo>
                  <a:pt x="4177342" y="0"/>
                </a:lnTo>
                <a:lnTo>
                  <a:pt x="4649292" y="0"/>
                </a:lnTo>
                <a:lnTo>
                  <a:pt x="4618772" y="108390"/>
                </a:lnTo>
                <a:cubicBezTo>
                  <a:pt x="4030311" y="2433940"/>
                  <a:pt x="6386248" y="4535723"/>
                  <a:pt x="6537928" y="6784059"/>
                </a:cubicBezTo>
                <a:lnTo>
                  <a:pt x="6539500" y="6858000"/>
                </a:lnTo>
                <a:lnTo>
                  <a:pt x="6067550" y="6858000"/>
                </a:lnTo>
                <a:lnTo>
                  <a:pt x="5968000" y="6858000"/>
                </a:lnTo>
                <a:lnTo>
                  <a:pt x="5496050" y="6858000"/>
                </a:lnTo>
                <a:lnTo>
                  <a:pt x="1043450" y="6858000"/>
                </a:lnTo>
                <a:lnTo>
                  <a:pt x="571500" y="6858000"/>
                </a:lnTo>
                <a:lnTo>
                  <a:pt x="47195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16CCC8">
                  <a:alpha val="90000"/>
                </a:srgbClr>
              </a:gs>
              <a:gs pos="35000">
                <a:srgbClr val="8B56D0">
                  <a:alpha val="80000"/>
                </a:srgbClr>
              </a:gs>
              <a:gs pos="95000">
                <a:schemeClr val="tx2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5382A9C-4AC0-4849-94F4-A507E074F4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8496485" cy="3020204"/>
          </a:xfrm>
          <a:custGeom>
            <a:avLst/>
            <a:gdLst>
              <a:gd name="connsiteX0" fmla="*/ 0 w 8496485"/>
              <a:gd name="connsiteY0" fmla="*/ 0 h 3020204"/>
              <a:gd name="connsiteX1" fmla="*/ 8496485 w 8496485"/>
              <a:gd name="connsiteY1" fmla="*/ 0 h 3020204"/>
              <a:gd name="connsiteX2" fmla="*/ 8496485 w 8496485"/>
              <a:gd name="connsiteY2" fmla="*/ 3020204 h 3020204"/>
              <a:gd name="connsiteX3" fmla="*/ 0 w 8496485"/>
              <a:gd name="connsiteY3" fmla="*/ 3020204 h 302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6485" h="3020204">
                <a:moveTo>
                  <a:pt x="0" y="0"/>
                </a:moveTo>
                <a:lnTo>
                  <a:pt x="8496485" y="0"/>
                </a:lnTo>
                <a:lnTo>
                  <a:pt x="8496485" y="3020204"/>
                </a:lnTo>
                <a:lnTo>
                  <a:pt x="0" y="3020204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4F9A0D5-76E2-446B-B502-5CD9B63287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3598" y="4182716"/>
            <a:ext cx="4888401" cy="2675284"/>
          </a:xfrm>
          <a:custGeom>
            <a:avLst/>
            <a:gdLst>
              <a:gd name="connsiteX0" fmla="*/ 0 w 4888401"/>
              <a:gd name="connsiteY0" fmla="*/ 0 h 2675284"/>
              <a:gd name="connsiteX1" fmla="*/ 4888401 w 4888401"/>
              <a:gd name="connsiteY1" fmla="*/ 0 h 2675284"/>
              <a:gd name="connsiteX2" fmla="*/ 4888401 w 4888401"/>
              <a:gd name="connsiteY2" fmla="*/ 2675284 h 2675284"/>
              <a:gd name="connsiteX3" fmla="*/ 0 w 4888401"/>
              <a:gd name="connsiteY3" fmla="*/ 2675284 h 267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8401" h="2675284">
                <a:moveTo>
                  <a:pt x="0" y="0"/>
                </a:moveTo>
                <a:lnTo>
                  <a:pt x="4888401" y="0"/>
                </a:lnTo>
                <a:lnTo>
                  <a:pt x="4888401" y="2675284"/>
                </a:lnTo>
                <a:lnTo>
                  <a:pt x="0" y="2675284"/>
                </a:lnTo>
                <a:close/>
              </a:path>
            </a:pathLst>
          </a:custGeom>
        </p:spPr>
      </p:pic>
      <p:sp>
        <p:nvSpPr>
          <p:cNvPr id="13" name="內容版面配置區 2"/>
          <p:cNvSpPr>
            <a:spLocks noGrp="1"/>
          </p:cNvSpPr>
          <p:nvPr>
            <p:ph idx="10"/>
          </p:nvPr>
        </p:nvSpPr>
        <p:spPr>
          <a:xfrm>
            <a:off x="1200149" y="2047875"/>
            <a:ext cx="8543925" cy="418147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dirty="0"/>
          </a:p>
        </p:txBody>
      </p:sp>
      <p:sp>
        <p:nvSpPr>
          <p:cNvPr id="21" name="标题 1"/>
          <p:cNvSpPr>
            <a:spLocks noGrp="1"/>
          </p:cNvSpPr>
          <p:nvPr>
            <p:ph type="title"/>
          </p:nvPr>
        </p:nvSpPr>
        <p:spPr>
          <a:xfrm>
            <a:off x="1200149" y="465138"/>
            <a:ext cx="7419975" cy="50641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2F2F2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8" name="Picture 2" descr="C:\Users\1708002\Desktop\joiiup Logo-all工作用-02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  <p:sp>
        <p:nvSpPr>
          <p:cNvPr id="24" name="副標題 2"/>
          <p:cNvSpPr>
            <a:spLocks noGrp="1"/>
          </p:cNvSpPr>
          <p:nvPr>
            <p:ph type="subTitle" idx="1"/>
          </p:nvPr>
        </p:nvSpPr>
        <p:spPr>
          <a:xfrm>
            <a:off x="1200149" y="1200149"/>
            <a:ext cx="10258426" cy="6000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148076809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sp>
        <p:nvSpPr>
          <p:cNvPr id="23" name="Freeform: Shape 63">
            <a:extLst>
              <a:ext uri="{FF2B5EF4-FFF2-40B4-BE49-F238E27FC236}">
                <a16:creationId xmlns:a16="http://schemas.microsoft.com/office/drawing/2014/main" id="{810854C6-3121-4113-A514-FBB35D93579E}"/>
              </a:ext>
            </a:extLst>
          </p:cNvPr>
          <p:cNvSpPr/>
          <p:nvPr userDrawn="1"/>
        </p:nvSpPr>
        <p:spPr>
          <a:xfrm>
            <a:off x="0" y="0"/>
            <a:ext cx="6541086" cy="6858000"/>
          </a:xfrm>
          <a:custGeom>
            <a:avLst/>
            <a:gdLst>
              <a:gd name="connsiteX0" fmla="*/ 0 w 6539500"/>
              <a:gd name="connsiteY0" fmla="*/ 0 h 6858000"/>
              <a:gd name="connsiteX1" fmla="*/ 471950 w 6539500"/>
              <a:gd name="connsiteY1" fmla="*/ 0 h 6858000"/>
              <a:gd name="connsiteX2" fmla="*/ 571500 w 6539500"/>
              <a:gd name="connsiteY2" fmla="*/ 0 h 6858000"/>
              <a:gd name="connsiteX3" fmla="*/ 1043450 w 6539500"/>
              <a:gd name="connsiteY3" fmla="*/ 0 h 6858000"/>
              <a:gd name="connsiteX4" fmla="*/ 3605842 w 6539500"/>
              <a:gd name="connsiteY4" fmla="*/ 0 h 6858000"/>
              <a:gd name="connsiteX5" fmla="*/ 4077792 w 6539500"/>
              <a:gd name="connsiteY5" fmla="*/ 0 h 6858000"/>
              <a:gd name="connsiteX6" fmla="*/ 4177342 w 6539500"/>
              <a:gd name="connsiteY6" fmla="*/ 0 h 6858000"/>
              <a:gd name="connsiteX7" fmla="*/ 4649292 w 6539500"/>
              <a:gd name="connsiteY7" fmla="*/ 0 h 6858000"/>
              <a:gd name="connsiteX8" fmla="*/ 4618772 w 6539500"/>
              <a:gd name="connsiteY8" fmla="*/ 108390 h 6858000"/>
              <a:gd name="connsiteX9" fmla="*/ 6537928 w 6539500"/>
              <a:gd name="connsiteY9" fmla="*/ 6784059 h 6858000"/>
              <a:gd name="connsiteX10" fmla="*/ 6539500 w 6539500"/>
              <a:gd name="connsiteY10" fmla="*/ 6858000 h 6858000"/>
              <a:gd name="connsiteX11" fmla="*/ 6067550 w 6539500"/>
              <a:gd name="connsiteY11" fmla="*/ 6858000 h 6858000"/>
              <a:gd name="connsiteX12" fmla="*/ 5968000 w 6539500"/>
              <a:gd name="connsiteY12" fmla="*/ 6858000 h 6858000"/>
              <a:gd name="connsiteX13" fmla="*/ 5496050 w 6539500"/>
              <a:gd name="connsiteY13" fmla="*/ 6858000 h 6858000"/>
              <a:gd name="connsiteX14" fmla="*/ 1043450 w 6539500"/>
              <a:gd name="connsiteY14" fmla="*/ 6858000 h 6858000"/>
              <a:gd name="connsiteX15" fmla="*/ 571500 w 6539500"/>
              <a:gd name="connsiteY15" fmla="*/ 6858000 h 6858000"/>
              <a:gd name="connsiteX16" fmla="*/ 471950 w 6539500"/>
              <a:gd name="connsiteY16" fmla="*/ 6858000 h 6858000"/>
              <a:gd name="connsiteX17" fmla="*/ 0 w 6539500"/>
              <a:gd name="connsiteY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39500" h="6858000">
                <a:moveTo>
                  <a:pt x="0" y="0"/>
                </a:moveTo>
                <a:lnTo>
                  <a:pt x="471950" y="0"/>
                </a:lnTo>
                <a:lnTo>
                  <a:pt x="571500" y="0"/>
                </a:lnTo>
                <a:lnTo>
                  <a:pt x="1043450" y="0"/>
                </a:lnTo>
                <a:lnTo>
                  <a:pt x="3605842" y="0"/>
                </a:lnTo>
                <a:lnTo>
                  <a:pt x="4077792" y="0"/>
                </a:lnTo>
                <a:lnTo>
                  <a:pt x="4177342" y="0"/>
                </a:lnTo>
                <a:lnTo>
                  <a:pt x="4649292" y="0"/>
                </a:lnTo>
                <a:lnTo>
                  <a:pt x="4618772" y="108390"/>
                </a:lnTo>
                <a:cubicBezTo>
                  <a:pt x="4030311" y="2433940"/>
                  <a:pt x="6386248" y="4535723"/>
                  <a:pt x="6537928" y="6784059"/>
                </a:cubicBezTo>
                <a:lnTo>
                  <a:pt x="6539500" y="6858000"/>
                </a:lnTo>
                <a:lnTo>
                  <a:pt x="6067550" y="6858000"/>
                </a:lnTo>
                <a:lnTo>
                  <a:pt x="5968000" y="6858000"/>
                </a:lnTo>
                <a:lnTo>
                  <a:pt x="5496050" y="6858000"/>
                </a:lnTo>
                <a:lnTo>
                  <a:pt x="1043450" y="6858000"/>
                </a:lnTo>
                <a:lnTo>
                  <a:pt x="571500" y="6858000"/>
                </a:lnTo>
                <a:lnTo>
                  <a:pt x="47195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16CCC8">
                  <a:alpha val="90000"/>
                </a:srgbClr>
              </a:gs>
              <a:gs pos="35000">
                <a:srgbClr val="8B56D0">
                  <a:alpha val="80000"/>
                </a:srgbClr>
              </a:gs>
              <a:gs pos="95000">
                <a:schemeClr val="tx2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5382A9C-4AC0-4849-94F4-A507E074F4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8496485" cy="3020204"/>
          </a:xfrm>
          <a:custGeom>
            <a:avLst/>
            <a:gdLst>
              <a:gd name="connsiteX0" fmla="*/ 0 w 8496485"/>
              <a:gd name="connsiteY0" fmla="*/ 0 h 3020204"/>
              <a:gd name="connsiteX1" fmla="*/ 8496485 w 8496485"/>
              <a:gd name="connsiteY1" fmla="*/ 0 h 3020204"/>
              <a:gd name="connsiteX2" fmla="*/ 8496485 w 8496485"/>
              <a:gd name="connsiteY2" fmla="*/ 3020204 h 3020204"/>
              <a:gd name="connsiteX3" fmla="*/ 0 w 8496485"/>
              <a:gd name="connsiteY3" fmla="*/ 3020204 h 302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6485" h="3020204">
                <a:moveTo>
                  <a:pt x="0" y="0"/>
                </a:moveTo>
                <a:lnTo>
                  <a:pt x="8496485" y="0"/>
                </a:lnTo>
                <a:lnTo>
                  <a:pt x="8496485" y="3020204"/>
                </a:lnTo>
                <a:lnTo>
                  <a:pt x="0" y="3020204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4F9A0D5-76E2-446B-B502-5CD9B63287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3598" y="4182716"/>
            <a:ext cx="4888401" cy="2675284"/>
          </a:xfrm>
          <a:custGeom>
            <a:avLst/>
            <a:gdLst>
              <a:gd name="connsiteX0" fmla="*/ 0 w 4888401"/>
              <a:gd name="connsiteY0" fmla="*/ 0 h 2675284"/>
              <a:gd name="connsiteX1" fmla="*/ 4888401 w 4888401"/>
              <a:gd name="connsiteY1" fmla="*/ 0 h 2675284"/>
              <a:gd name="connsiteX2" fmla="*/ 4888401 w 4888401"/>
              <a:gd name="connsiteY2" fmla="*/ 2675284 h 2675284"/>
              <a:gd name="connsiteX3" fmla="*/ 0 w 4888401"/>
              <a:gd name="connsiteY3" fmla="*/ 2675284 h 267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8401" h="2675284">
                <a:moveTo>
                  <a:pt x="0" y="0"/>
                </a:moveTo>
                <a:lnTo>
                  <a:pt x="4888401" y="0"/>
                </a:lnTo>
                <a:lnTo>
                  <a:pt x="4888401" y="2675284"/>
                </a:lnTo>
                <a:lnTo>
                  <a:pt x="0" y="2675284"/>
                </a:lnTo>
                <a:close/>
              </a:path>
            </a:pathLst>
          </a:custGeom>
        </p:spPr>
      </p:pic>
      <p:sp>
        <p:nvSpPr>
          <p:cNvPr id="13" name="內容版面配置區 2"/>
          <p:cNvSpPr>
            <a:spLocks noGrp="1"/>
          </p:cNvSpPr>
          <p:nvPr>
            <p:ph idx="10"/>
          </p:nvPr>
        </p:nvSpPr>
        <p:spPr>
          <a:xfrm>
            <a:off x="1200149" y="2047875"/>
            <a:ext cx="8543925" cy="418147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dirty="0"/>
          </a:p>
        </p:txBody>
      </p:sp>
      <p:sp>
        <p:nvSpPr>
          <p:cNvPr id="21" name="标题 1"/>
          <p:cNvSpPr>
            <a:spLocks noGrp="1"/>
          </p:cNvSpPr>
          <p:nvPr>
            <p:ph type="title"/>
          </p:nvPr>
        </p:nvSpPr>
        <p:spPr>
          <a:xfrm>
            <a:off x="1200149" y="465138"/>
            <a:ext cx="7419975" cy="50641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2F2F2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4" name="副標題 2"/>
          <p:cNvSpPr>
            <a:spLocks noGrp="1"/>
          </p:cNvSpPr>
          <p:nvPr>
            <p:ph type="subTitle" idx="1"/>
          </p:nvPr>
        </p:nvSpPr>
        <p:spPr>
          <a:xfrm>
            <a:off x="1200149" y="1200149"/>
            <a:ext cx="10258426" cy="6000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148076809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id="{1CC8E02F-53D8-4B43-8CB3-17D7FBA7F570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6CCC8">
                  <a:alpha val="90000"/>
                </a:srgbClr>
              </a:gs>
              <a:gs pos="35000">
                <a:srgbClr val="8B56D0">
                  <a:alpha val="80000"/>
                </a:srgbClr>
              </a:gs>
              <a:gs pos="95000">
                <a:schemeClr val="tx2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sp>
        <p:nvSpPr>
          <p:cNvPr id="16" name="Rectangle 19">
            <a:extLst>
              <a:ext uri="{FF2B5EF4-FFF2-40B4-BE49-F238E27FC236}">
                <a16:creationId xmlns:a16="http://schemas.microsoft.com/office/drawing/2014/main" id="{1CC8E02F-53D8-4B43-8CB3-17D7FBA7F570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6CCC8">
                  <a:alpha val="90000"/>
                </a:srgbClr>
              </a:gs>
              <a:gs pos="35000">
                <a:srgbClr val="8B56D0">
                  <a:alpha val="80000"/>
                </a:srgbClr>
              </a:gs>
              <a:gs pos="95000">
                <a:schemeClr val="tx2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5382A9C-4AC0-4849-94F4-A507E074F4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8496485" cy="3020204"/>
          </a:xfrm>
          <a:custGeom>
            <a:avLst/>
            <a:gdLst>
              <a:gd name="connsiteX0" fmla="*/ 0 w 8496485"/>
              <a:gd name="connsiteY0" fmla="*/ 0 h 3020204"/>
              <a:gd name="connsiteX1" fmla="*/ 8496485 w 8496485"/>
              <a:gd name="connsiteY1" fmla="*/ 0 h 3020204"/>
              <a:gd name="connsiteX2" fmla="*/ 8496485 w 8496485"/>
              <a:gd name="connsiteY2" fmla="*/ 3020204 h 3020204"/>
              <a:gd name="connsiteX3" fmla="*/ 0 w 8496485"/>
              <a:gd name="connsiteY3" fmla="*/ 3020204 h 302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6485" h="3020204">
                <a:moveTo>
                  <a:pt x="0" y="0"/>
                </a:moveTo>
                <a:lnTo>
                  <a:pt x="8496485" y="0"/>
                </a:lnTo>
                <a:lnTo>
                  <a:pt x="8496485" y="3020204"/>
                </a:lnTo>
                <a:lnTo>
                  <a:pt x="0" y="3020204"/>
                </a:lnTo>
                <a:close/>
              </a:path>
            </a:pathLst>
          </a:custGeom>
        </p:spPr>
      </p:pic>
      <p:pic>
        <p:nvPicPr>
          <p:cNvPr id="4" name="Picture 2" descr="C:\Users\1708002\Desktop\joiiup Logo-all工作用-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1200149" y="465138"/>
            <a:ext cx="7419975" cy="50641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2F2F2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  <p:sp>
        <p:nvSpPr>
          <p:cNvPr id="12" name="內容版面配置區 2"/>
          <p:cNvSpPr>
            <a:spLocks noGrp="1"/>
          </p:cNvSpPr>
          <p:nvPr>
            <p:ph idx="10"/>
          </p:nvPr>
        </p:nvSpPr>
        <p:spPr>
          <a:xfrm>
            <a:off x="1219199" y="1276351"/>
            <a:ext cx="8610599" cy="5114926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6160807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id="{1CC8E02F-53D8-4B43-8CB3-17D7FBA7F570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6CCC8">
                  <a:alpha val="90000"/>
                </a:srgbClr>
              </a:gs>
              <a:gs pos="35000">
                <a:srgbClr val="8B56D0">
                  <a:alpha val="80000"/>
                </a:srgbClr>
              </a:gs>
              <a:gs pos="95000">
                <a:schemeClr val="tx2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sp>
        <p:nvSpPr>
          <p:cNvPr id="16" name="Rectangle 19">
            <a:extLst>
              <a:ext uri="{FF2B5EF4-FFF2-40B4-BE49-F238E27FC236}">
                <a16:creationId xmlns:a16="http://schemas.microsoft.com/office/drawing/2014/main" id="{1CC8E02F-53D8-4B43-8CB3-17D7FBA7F570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6CCC8">
                  <a:alpha val="90000"/>
                </a:srgbClr>
              </a:gs>
              <a:gs pos="35000">
                <a:srgbClr val="8B56D0">
                  <a:alpha val="80000"/>
                </a:srgbClr>
              </a:gs>
              <a:gs pos="95000">
                <a:schemeClr val="tx2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5382A9C-4AC0-4849-94F4-A507E074F4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8496485" cy="3020204"/>
          </a:xfrm>
          <a:custGeom>
            <a:avLst/>
            <a:gdLst>
              <a:gd name="connsiteX0" fmla="*/ 0 w 8496485"/>
              <a:gd name="connsiteY0" fmla="*/ 0 h 3020204"/>
              <a:gd name="connsiteX1" fmla="*/ 8496485 w 8496485"/>
              <a:gd name="connsiteY1" fmla="*/ 0 h 3020204"/>
              <a:gd name="connsiteX2" fmla="*/ 8496485 w 8496485"/>
              <a:gd name="connsiteY2" fmla="*/ 3020204 h 3020204"/>
              <a:gd name="connsiteX3" fmla="*/ 0 w 8496485"/>
              <a:gd name="connsiteY3" fmla="*/ 3020204 h 302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6485" h="3020204">
                <a:moveTo>
                  <a:pt x="0" y="0"/>
                </a:moveTo>
                <a:lnTo>
                  <a:pt x="8496485" y="0"/>
                </a:lnTo>
                <a:lnTo>
                  <a:pt x="8496485" y="3020204"/>
                </a:lnTo>
                <a:lnTo>
                  <a:pt x="0" y="3020204"/>
                </a:lnTo>
                <a:close/>
              </a:path>
            </a:pathLst>
          </a:custGeom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1200149" y="465138"/>
            <a:ext cx="7419975" cy="50641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2F2F2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  <p:sp>
        <p:nvSpPr>
          <p:cNvPr id="12" name="內容版面配置區 2"/>
          <p:cNvSpPr>
            <a:spLocks noGrp="1"/>
          </p:cNvSpPr>
          <p:nvPr>
            <p:ph idx="10"/>
          </p:nvPr>
        </p:nvSpPr>
        <p:spPr>
          <a:xfrm>
            <a:off x="1219199" y="1276351"/>
            <a:ext cx="8610599" cy="5114926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6160807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4735542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" name="组合 33">
            <a:extLst>
              <a:ext uri="{FF2B5EF4-FFF2-40B4-BE49-F238E27FC236}">
                <a16:creationId xmlns:a16="http://schemas.microsoft.com/office/drawing/2014/main" id="{548023C1-BDD6-4799-96FE-038D43BD2D05}"/>
              </a:ext>
            </a:extLst>
          </p:cNvPr>
          <p:cNvGrpSpPr/>
          <p:nvPr userDrawn="1"/>
        </p:nvGrpSpPr>
        <p:grpSpPr>
          <a:xfrm>
            <a:off x="-397598" y="0"/>
            <a:ext cx="3463199" cy="4187098"/>
            <a:chOff x="4398601" y="1532461"/>
            <a:chExt cx="3463199" cy="418709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4EB7E5B-ABC3-4F36-8221-7A5F6E3878F7}"/>
                </a:ext>
              </a:extLst>
            </p:cNvPr>
            <p:cNvSpPr/>
            <p:nvPr/>
          </p:nvSpPr>
          <p:spPr>
            <a:xfrm rot="2700000">
              <a:off x="5701800" y="3559559"/>
              <a:ext cx="2160000" cy="2160000"/>
            </a:xfrm>
            <a:prstGeom prst="rect">
              <a:avLst/>
            </a:prstGeom>
            <a:noFill/>
            <a:ln w="2667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12F9C11-C150-499F-BB00-28B0BE1334DD}"/>
                </a:ext>
              </a:extLst>
            </p:cNvPr>
            <p:cNvSpPr/>
            <p:nvPr/>
          </p:nvSpPr>
          <p:spPr>
            <a:xfrm rot="2700000">
              <a:off x="4398601" y="1532461"/>
              <a:ext cx="3394798" cy="3394798"/>
            </a:xfrm>
            <a:prstGeom prst="rect">
              <a:avLst/>
            </a:prstGeom>
            <a:noFill/>
            <a:ln w="12700">
              <a:solidFill>
                <a:srgbClr val="16CC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90B1597-C8ED-4BBB-B2E5-9E3272161BB4}"/>
                </a:ext>
              </a:extLst>
            </p:cNvPr>
            <p:cNvSpPr/>
            <p:nvPr/>
          </p:nvSpPr>
          <p:spPr>
            <a:xfrm rot="2700000">
              <a:off x="6161335" y="3977669"/>
              <a:ext cx="1120584" cy="1120584"/>
            </a:xfrm>
            <a:prstGeom prst="rect">
              <a:avLst/>
            </a:prstGeom>
            <a:solidFill>
              <a:srgbClr val="2B234F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" name="Freeform: Shape 63">
            <a:extLst>
              <a:ext uri="{FF2B5EF4-FFF2-40B4-BE49-F238E27FC236}">
                <a16:creationId xmlns:a16="http://schemas.microsoft.com/office/drawing/2014/main" id="{810854C6-3121-4113-A514-FBB35D93579E}"/>
              </a:ext>
            </a:extLst>
          </p:cNvPr>
          <p:cNvSpPr/>
          <p:nvPr userDrawn="1"/>
        </p:nvSpPr>
        <p:spPr>
          <a:xfrm>
            <a:off x="0" y="0"/>
            <a:ext cx="6425184" cy="6858000"/>
          </a:xfrm>
          <a:custGeom>
            <a:avLst/>
            <a:gdLst>
              <a:gd name="connsiteX0" fmla="*/ 0 w 6539500"/>
              <a:gd name="connsiteY0" fmla="*/ 0 h 6858000"/>
              <a:gd name="connsiteX1" fmla="*/ 471950 w 6539500"/>
              <a:gd name="connsiteY1" fmla="*/ 0 h 6858000"/>
              <a:gd name="connsiteX2" fmla="*/ 571500 w 6539500"/>
              <a:gd name="connsiteY2" fmla="*/ 0 h 6858000"/>
              <a:gd name="connsiteX3" fmla="*/ 1043450 w 6539500"/>
              <a:gd name="connsiteY3" fmla="*/ 0 h 6858000"/>
              <a:gd name="connsiteX4" fmla="*/ 3605842 w 6539500"/>
              <a:gd name="connsiteY4" fmla="*/ 0 h 6858000"/>
              <a:gd name="connsiteX5" fmla="*/ 4077792 w 6539500"/>
              <a:gd name="connsiteY5" fmla="*/ 0 h 6858000"/>
              <a:gd name="connsiteX6" fmla="*/ 4177342 w 6539500"/>
              <a:gd name="connsiteY6" fmla="*/ 0 h 6858000"/>
              <a:gd name="connsiteX7" fmla="*/ 4649292 w 6539500"/>
              <a:gd name="connsiteY7" fmla="*/ 0 h 6858000"/>
              <a:gd name="connsiteX8" fmla="*/ 4618772 w 6539500"/>
              <a:gd name="connsiteY8" fmla="*/ 108390 h 6858000"/>
              <a:gd name="connsiteX9" fmla="*/ 6537928 w 6539500"/>
              <a:gd name="connsiteY9" fmla="*/ 6784059 h 6858000"/>
              <a:gd name="connsiteX10" fmla="*/ 6539500 w 6539500"/>
              <a:gd name="connsiteY10" fmla="*/ 6858000 h 6858000"/>
              <a:gd name="connsiteX11" fmla="*/ 6067550 w 6539500"/>
              <a:gd name="connsiteY11" fmla="*/ 6858000 h 6858000"/>
              <a:gd name="connsiteX12" fmla="*/ 5968000 w 6539500"/>
              <a:gd name="connsiteY12" fmla="*/ 6858000 h 6858000"/>
              <a:gd name="connsiteX13" fmla="*/ 5496050 w 6539500"/>
              <a:gd name="connsiteY13" fmla="*/ 6858000 h 6858000"/>
              <a:gd name="connsiteX14" fmla="*/ 1043450 w 6539500"/>
              <a:gd name="connsiteY14" fmla="*/ 6858000 h 6858000"/>
              <a:gd name="connsiteX15" fmla="*/ 571500 w 6539500"/>
              <a:gd name="connsiteY15" fmla="*/ 6858000 h 6858000"/>
              <a:gd name="connsiteX16" fmla="*/ 471950 w 6539500"/>
              <a:gd name="connsiteY16" fmla="*/ 6858000 h 6858000"/>
              <a:gd name="connsiteX17" fmla="*/ 0 w 6539500"/>
              <a:gd name="connsiteY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39500" h="6858000">
                <a:moveTo>
                  <a:pt x="0" y="0"/>
                </a:moveTo>
                <a:lnTo>
                  <a:pt x="471950" y="0"/>
                </a:lnTo>
                <a:lnTo>
                  <a:pt x="571500" y="0"/>
                </a:lnTo>
                <a:lnTo>
                  <a:pt x="1043450" y="0"/>
                </a:lnTo>
                <a:lnTo>
                  <a:pt x="3605842" y="0"/>
                </a:lnTo>
                <a:lnTo>
                  <a:pt x="4077792" y="0"/>
                </a:lnTo>
                <a:lnTo>
                  <a:pt x="4177342" y="0"/>
                </a:lnTo>
                <a:lnTo>
                  <a:pt x="4649292" y="0"/>
                </a:lnTo>
                <a:lnTo>
                  <a:pt x="4618772" y="108390"/>
                </a:lnTo>
                <a:cubicBezTo>
                  <a:pt x="4030311" y="2433940"/>
                  <a:pt x="6386248" y="4535723"/>
                  <a:pt x="6537928" y="6784059"/>
                </a:cubicBezTo>
                <a:lnTo>
                  <a:pt x="6539500" y="6858000"/>
                </a:lnTo>
                <a:lnTo>
                  <a:pt x="6067550" y="6858000"/>
                </a:lnTo>
                <a:lnTo>
                  <a:pt x="5968000" y="6858000"/>
                </a:lnTo>
                <a:lnTo>
                  <a:pt x="5496050" y="6858000"/>
                </a:lnTo>
                <a:lnTo>
                  <a:pt x="1043450" y="6858000"/>
                </a:lnTo>
                <a:lnTo>
                  <a:pt x="571500" y="6858000"/>
                </a:lnTo>
                <a:lnTo>
                  <a:pt x="47195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16CCC8">
                  <a:alpha val="90000"/>
                </a:srgbClr>
              </a:gs>
              <a:gs pos="35000">
                <a:srgbClr val="8B56D0">
                  <a:alpha val="80000"/>
                </a:srgbClr>
              </a:gs>
              <a:gs pos="95000">
                <a:schemeClr val="tx2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7437108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56705" y="650126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67541758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81729190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64412509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382A9C-4AC0-4849-94F4-A507E074F4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8496485" cy="3020204"/>
          </a:xfrm>
          <a:custGeom>
            <a:avLst/>
            <a:gdLst>
              <a:gd name="connsiteX0" fmla="*/ 0 w 8496485"/>
              <a:gd name="connsiteY0" fmla="*/ 0 h 3020204"/>
              <a:gd name="connsiteX1" fmla="*/ 8496485 w 8496485"/>
              <a:gd name="connsiteY1" fmla="*/ 0 h 3020204"/>
              <a:gd name="connsiteX2" fmla="*/ 8496485 w 8496485"/>
              <a:gd name="connsiteY2" fmla="*/ 3020204 h 3020204"/>
              <a:gd name="connsiteX3" fmla="*/ 0 w 8496485"/>
              <a:gd name="connsiteY3" fmla="*/ 3020204 h 302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6485" h="3020204">
                <a:moveTo>
                  <a:pt x="0" y="0"/>
                </a:moveTo>
                <a:lnTo>
                  <a:pt x="8496485" y="0"/>
                </a:lnTo>
                <a:lnTo>
                  <a:pt x="8496485" y="3020204"/>
                </a:lnTo>
                <a:lnTo>
                  <a:pt x="0" y="3020204"/>
                </a:lnTo>
                <a:close/>
              </a:path>
            </a:pathLst>
          </a:custGeom>
        </p:spPr>
      </p:pic>
      <p:pic>
        <p:nvPicPr>
          <p:cNvPr id="4" name="Picture 2" descr="C:\Users\1708002\Desktop\joiiup Logo-all工作用-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6160807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382A9C-4AC0-4849-94F4-A507E074F4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8496485" cy="3020204"/>
          </a:xfrm>
          <a:custGeom>
            <a:avLst/>
            <a:gdLst>
              <a:gd name="connsiteX0" fmla="*/ 0 w 8496485"/>
              <a:gd name="connsiteY0" fmla="*/ 0 h 3020204"/>
              <a:gd name="connsiteX1" fmla="*/ 8496485 w 8496485"/>
              <a:gd name="connsiteY1" fmla="*/ 0 h 3020204"/>
              <a:gd name="connsiteX2" fmla="*/ 8496485 w 8496485"/>
              <a:gd name="connsiteY2" fmla="*/ 3020204 h 3020204"/>
              <a:gd name="connsiteX3" fmla="*/ 0 w 8496485"/>
              <a:gd name="connsiteY3" fmla="*/ 3020204 h 302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6485" h="3020204">
                <a:moveTo>
                  <a:pt x="0" y="0"/>
                </a:moveTo>
                <a:lnTo>
                  <a:pt x="8496485" y="0"/>
                </a:lnTo>
                <a:lnTo>
                  <a:pt x="8496485" y="3020204"/>
                </a:lnTo>
                <a:lnTo>
                  <a:pt x="0" y="3020204"/>
                </a:lnTo>
                <a:close/>
              </a:path>
            </a:pathLst>
          </a:custGeom>
        </p:spPr>
      </p:pic>
      <p:pic>
        <p:nvPicPr>
          <p:cNvPr id="4" name="Picture 2" descr="C:\Users\1708002\Desktop\joiiup Logo-all工作用-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6160807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382A9C-4AC0-4849-94F4-A507E074F4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8496485" cy="3020204"/>
          </a:xfrm>
          <a:custGeom>
            <a:avLst/>
            <a:gdLst>
              <a:gd name="connsiteX0" fmla="*/ 0 w 8496485"/>
              <a:gd name="connsiteY0" fmla="*/ 0 h 3020204"/>
              <a:gd name="connsiteX1" fmla="*/ 8496485 w 8496485"/>
              <a:gd name="connsiteY1" fmla="*/ 0 h 3020204"/>
              <a:gd name="connsiteX2" fmla="*/ 8496485 w 8496485"/>
              <a:gd name="connsiteY2" fmla="*/ 3020204 h 3020204"/>
              <a:gd name="connsiteX3" fmla="*/ 0 w 8496485"/>
              <a:gd name="connsiteY3" fmla="*/ 3020204 h 302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6485" h="3020204">
                <a:moveTo>
                  <a:pt x="0" y="0"/>
                </a:moveTo>
                <a:lnTo>
                  <a:pt x="8496485" y="0"/>
                </a:lnTo>
                <a:lnTo>
                  <a:pt x="8496485" y="3020204"/>
                </a:lnTo>
                <a:lnTo>
                  <a:pt x="0" y="3020204"/>
                </a:lnTo>
                <a:close/>
              </a:path>
            </a:pathLst>
          </a:custGeom>
        </p:spPr>
      </p:pic>
      <p:pic>
        <p:nvPicPr>
          <p:cNvPr id="4" name="Picture 2" descr="C:\Users\1708002\Desktop\joiiup Logo-all工作用-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6160807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AC5B2856-6016-433B-8ADD-42FF7A850DFC}" type="datetime1">
              <a:rPr lang="zh-TW" altLang="en-US" smtClean="0"/>
              <a:pPr/>
              <a:t>2023/8/26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B0976324-4835-48C8-8966-75F7B5BAABD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2038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4F9A0D5-76E2-446B-B502-5CD9B63287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3598" y="4182716"/>
            <a:ext cx="4888401" cy="2675284"/>
          </a:xfrm>
          <a:custGeom>
            <a:avLst/>
            <a:gdLst>
              <a:gd name="connsiteX0" fmla="*/ 0 w 4888401"/>
              <a:gd name="connsiteY0" fmla="*/ 0 h 2675284"/>
              <a:gd name="connsiteX1" fmla="*/ 4888401 w 4888401"/>
              <a:gd name="connsiteY1" fmla="*/ 0 h 2675284"/>
              <a:gd name="connsiteX2" fmla="*/ 4888401 w 4888401"/>
              <a:gd name="connsiteY2" fmla="*/ 2675284 h 2675284"/>
              <a:gd name="connsiteX3" fmla="*/ 0 w 4888401"/>
              <a:gd name="connsiteY3" fmla="*/ 2675284 h 267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8401" h="2675284">
                <a:moveTo>
                  <a:pt x="0" y="0"/>
                </a:moveTo>
                <a:lnTo>
                  <a:pt x="4888401" y="0"/>
                </a:lnTo>
                <a:lnTo>
                  <a:pt x="4888401" y="2675284"/>
                </a:lnTo>
                <a:lnTo>
                  <a:pt x="0" y="2675284"/>
                </a:lnTo>
                <a:close/>
              </a:path>
            </a:pathLst>
          </a:custGeom>
        </p:spPr>
      </p:pic>
      <p:pic>
        <p:nvPicPr>
          <p:cNvPr id="4" name="Picture 2" descr="C:\Users\1708002\Desktop\joiiup Logo-all工作用-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內容版面配置區 2"/>
          <p:cNvSpPr>
            <a:spLocks noGrp="1"/>
          </p:cNvSpPr>
          <p:nvPr>
            <p:ph idx="10"/>
          </p:nvPr>
        </p:nvSpPr>
        <p:spPr>
          <a:xfrm>
            <a:off x="2490788" y="895350"/>
            <a:ext cx="8543925" cy="507682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2947005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F6F3-F1CC-44B5-88A7-D11EAFC3232E}" type="datetimeFigureOut">
              <a:rPr lang="zh-TW" altLang="en-US" smtClean="0"/>
              <a:pPr/>
              <a:t>2023/8/26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ECDD-2576-43A4-BA0C-AD47867FF29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F6F3-F1CC-44B5-88A7-D11EAFC3232E}" type="datetimeFigureOut">
              <a:rPr lang="zh-TW" altLang="en-US" smtClean="0"/>
              <a:pPr/>
              <a:t>2023/8/26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ECDD-2576-43A4-BA0C-AD47867FF29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4F9A0D5-76E2-446B-B502-5CD9B63287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3598" y="4182716"/>
            <a:ext cx="4888401" cy="2675284"/>
          </a:xfrm>
          <a:custGeom>
            <a:avLst/>
            <a:gdLst>
              <a:gd name="connsiteX0" fmla="*/ 0 w 4888401"/>
              <a:gd name="connsiteY0" fmla="*/ 0 h 2675284"/>
              <a:gd name="connsiteX1" fmla="*/ 4888401 w 4888401"/>
              <a:gd name="connsiteY1" fmla="*/ 0 h 2675284"/>
              <a:gd name="connsiteX2" fmla="*/ 4888401 w 4888401"/>
              <a:gd name="connsiteY2" fmla="*/ 2675284 h 2675284"/>
              <a:gd name="connsiteX3" fmla="*/ 0 w 4888401"/>
              <a:gd name="connsiteY3" fmla="*/ 2675284 h 267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8401" h="2675284">
                <a:moveTo>
                  <a:pt x="0" y="0"/>
                </a:moveTo>
                <a:lnTo>
                  <a:pt x="4888401" y="0"/>
                </a:lnTo>
                <a:lnTo>
                  <a:pt x="4888401" y="2675284"/>
                </a:lnTo>
                <a:lnTo>
                  <a:pt x="0" y="2675284"/>
                </a:lnTo>
                <a:close/>
              </a:path>
            </a:pathLst>
          </a:custGeom>
        </p:spPr>
      </p:pic>
      <p:grpSp>
        <p:nvGrpSpPr>
          <p:cNvPr id="5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內容版面配置區 2"/>
          <p:cNvSpPr>
            <a:spLocks noGrp="1"/>
          </p:cNvSpPr>
          <p:nvPr>
            <p:ph idx="10"/>
          </p:nvPr>
        </p:nvSpPr>
        <p:spPr>
          <a:xfrm>
            <a:off x="1195388" y="1162050"/>
            <a:ext cx="8543925" cy="507682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1200149" y="465138"/>
            <a:ext cx="7419975" cy="50641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2F2F2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2947005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F6F3-F1CC-44B5-88A7-D11EAFC3232E}" type="datetimeFigureOut">
              <a:rPr lang="zh-TW" altLang="en-US" smtClean="0"/>
              <a:pPr/>
              <a:t>2023/8/26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ECDD-2576-43A4-BA0C-AD47867FF29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F6F3-F1CC-44B5-88A7-D11EAFC3232E}" type="datetimeFigureOut">
              <a:rPr lang="zh-TW" altLang="en-US" smtClean="0"/>
              <a:pPr/>
              <a:t>2023/8/26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ECDD-2576-43A4-BA0C-AD47867FF29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F6F3-F1CC-44B5-88A7-D11EAFC3232E}" type="datetimeFigureOut">
              <a:rPr lang="zh-TW" altLang="en-US" smtClean="0"/>
              <a:pPr/>
              <a:t>2023/8/26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ECDD-2576-43A4-BA0C-AD47867FF29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F6F3-F1CC-44B5-88A7-D11EAFC3232E}" type="datetimeFigureOut">
              <a:rPr lang="zh-TW" altLang="en-US" smtClean="0"/>
              <a:pPr/>
              <a:t>2023/8/26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ECDD-2576-43A4-BA0C-AD47867FF29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F6F3-F1CC-44B5-88A7-D11EAFC3232E}" type="datetimeFigureOut">
              <a:rPr lang="zh-TW" altLang="en-US" smtClean="0"/>
              <a:pPr/>
              <a:t>2023/8/26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ECDD-2576-43A4-BA0C-AD47867FF29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F6F3-F1CC-44B5-88A7-D11EAFC3232E}" type="datetimeFigureOut">
              <a:rPr lang="zh-TW" altLang="en-US" smtClean="0"/>
              <a:pPr/>
              <a:t>2023/8/26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ECDD-2576-43A4-BA0C-AD47867FF29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F6F3-F1CC-44B5-88A7-D11EAFC3232E}" type="datetimeFigureOut">
              <a:rPr lang="zh-TW" altLang="en-US" smtClean="0"/>
              <a:pPr/>
              <a:t>2023/8/26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ECDD-2576-43A4-BA0C-AD47867FF29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F6F3-F1CC-44B5-88A7-D11EAFC3232E}" type="datetimeFigureOut">
              <a:rPr lang="zh-TW" altLang="en-US" smtClean="0"/>
              <a:pPr/>
              <a:t>2023/8/26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ECDD-2576-43A4-BA0C-AD47867FF29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F6F3-F1CC-44B5-88A7-D11EAFC3232E}" type="datetimeFigureOut">
              <a:rPr lang="zh-TW" altLang="en-US" smtClean="0"/>
              <a:pPr/>
              <a:t>2023/8/26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ECDD-2576-43A4-BA0C-AD47867FF29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2023/8/26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4667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4F9A0D5-76E2-446B-B502-5CD9B63287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3598" y="4182716"/>
            <a:ext cx="4888401" cy="2675284"/>
          </a:xfrm>
          <a:custGeom>
            <a:avLst/>
            <a:gdLst>
              <a:gd name="connsiteX0" fmla="*/ 0 w 4888401"/>
              <a:gd name="connsiteY0" fmla="*/ 0 h 2675284"/>
              <a:gd name="connsiteX1" fmla="*/ 4888401 w 4888401"/>
              <a:gd name="connsiteY1" fmla="*/ 0 h 2675284"/>
              <a:gd name="connsiteX2" fmla="*/ 4888401 w 4888401"/>
              <a:gd name="connsiteY2" fmla="*/ 2675284 h 2675284"/>
              <a:gd name="connsiteX3" fmla="*/ 0 w 4888401"/>
              <a:gd name="connsiteY3" fmla="*/ 2675284 h 267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8401" h="2675284">
                <a:moveTo>
                  <a:pt x="0" y="0"/>
                </a:moveTo>
                <a:lnTo>
                  <a:pt x="4888401" y="0"/>
                </a:lnTo>
                <a:lnTo>
                  <a:pt x="4888401" y="2675284"/>
                </a:lnTo>
                <a:lnTo>
                  <a:pt x="0" y="2675284"/>
                </a:lnTo>
                <a:close/>
              </a:path>
            </a:pathLst>
          </a:custGeom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內容版面配置區 2"/>
          <p:cNvSpPr>
            <a:spLocks noGrp="1"/>
          </p:cNvSpPr>
          <p:nvPr>
            <p:ph idx="10"/>
          </p:nvPr>
        </p:nvSpPr>
        <p:spPr>
          <a:xfrm>
            <a:off x="1195388" y="1162050"/>
            <a:ext cx="8543925" cy="507682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1200149" y="465138"/>
            <a:ext cx="7419975" cy="50641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2F2F2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2947005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2023/8/26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85423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627430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4F9A0D5-76E2-446B-B502-5CD9B63287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3598" y="4182716"/>
            <a:ext cx="4888401" cy="2675284"/>
          </a:xfrm>
          <a:custGeom>
            <a:avLst/>
            <a:gdLst>
              <a:gd name="connsiteX0" fmla="*/ 0 w 4888401"/>
              <a:gd name="connsiteY0" fmla="*/ 0 h 2675284"/>
              <a:gd name="connsiteX1" fmla="*/ 4888401 w 4888401"/>
              <a:gd name="connsiteY1" fmla="*/ 0 h 2675284"/>
              <a:gd name="connsiteX2" fmla="*/ 4888401 w 4888401"/>
              <a:gd name="connsiteY2" fmla="*/ 2675284 h 2675284"/>
              <a:gd name="connsiteX3" fmla="*/ 0 w 4888401"/>
              <a:gd name="connsiteY3" fmla="*/ 2675284 h 267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8401" h="2675284">
                <a:moveTo>
                  <a:pt x="0" y="0"/>
                </a:moveTo>
                <a:lnTo>
                  <a:pt x="4888401" y="0"/>
                </a:lnTo>
                <a:lnTo>
                  <a:pt x="4888401" y="2675284"/>
                </a:lnTo>
                <a:lnTo>
                  <a:pt x="0" y="2675284"/>
                </a:lnTo>
                <a:close/>
              </a:path>
            </a:pathLst>
          </a:custGeom>
        </p:spPr>
      </p:pic>
      <p:pic>
        <p:nvPicPr>
          <p:cNvPr id="4" name="Picture 2" descr="C:\Users\1708002\Desktop\joiiup Logo-all工作用-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內容版面配置區 2"/>
          <p:cNvSpPr>
            <a:spLocks noGrp="1"/>
          </p:cNvSpPr>
          <p:nvPr>
            <p:ph idx="10"/>
          </p:nvPr>
        </p:nvSpPr>
        <p:spPr>
          <a:xfrm>
            <a:off x="2490788" y="895350"/>
            <a:ext cx="8543925" cy="507682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294700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4F9A0D5-76E2-446B-B502-5CD9B63287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3598" y="4182716"/>
            <a:ext cx="4888401" cy="2675284"/>
          </a:xfrm>
          <a:custGeom>
            <a:avLst/>
            <a:gdLst>
              <a:gd name="connsiteX0" fmla="*/ 0 w 4888401"/>
              <a:gd name="connsiteY0" fmla="*/ 0 h 2675284"/>
              <a:gd name="connsiteX1" fmla="*/ 4888401 w 4888401"/>
              <a:gd name="connsiteY1" fmla="*/ 0 h 2675284"/>
              <a:gd name="connsiteX2" fmla="*/ 4888401 w 4888401"/>
              <a:gd name="connsiteY2" fmla="*/ 2675284 h 2675284"/>
              <a:gd name="connsiteX3" fmla="*/ 0 w 4888401"/>
              <a:gd name="connsiteY3" fmla="*/ 2675284 h 267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8401" h="2675284">
                <a:moveTo>
                  <a:pt x="0" y="0"/>
                </a:moveTo>
                <a:lnTo>
                  <a:pt x="4888401" y="0"/>
                </a:lnTo>
                <a:lnTo>
                  <a:pt x="4888401" y="2675284"/>
                </a:lnTo>
                <a:lnTo>
                  <a:pt x="0" y="2675284"/>
                </a:lnTo>
                <a:close/>
              </a:path>
            </a:pathLst>
          </a:custGeom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內容版面配置區 2"/>
          <p:cNvSpPr>
            <a:spLocks noGrp="1"/>
          </p:cNvSpPr>
          <p:nvPr>
            <p:ph idx="10"/>
          </p:nvPr>
        </p:nvSpPr>
        <p:spPr>
          <a:xfrm>
            <a:off x="2490788" y="895350"/>
            <a:ext cx="8543925" cy="507682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294700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382A9C-4AC0-4849-94F4-A507E074F4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8496485" cy="3020204"/>
          </a:xfrm>
          <a:custGeom>
            <a:avLst/>
            <a:gdLst>
              <a:gd name="connsiteX0" fmla="*/ 0 w 8496485"/>
              <a:gd name="connsiteY0" fmla="*/ 0 h 3020204"/>
              <a:gd name="connsiteX1" fmla="*/ 8496485 w 8496485"/>
              <a:gd name="connsiteY1" fmla="*/ 0 h 3020204"/>
              <a:gd name="connsiteX2" fmla="*/ 8496485 w 8496485"/>
              <a:gd name="connsiteY2" fmla="*/ 3020204 h 3020204"/>
              <a:gd name="connsiteX3" fmla="*/ 0 w 8496485"/>
              <a:gd name="connsiteY3" fmla="*/ 3020204 h 302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6485" h="3020204">
                <a:moveTo>
                  <a:pt x="0" y="0"/>
                </a:moveTo>
                <a:lnTo>
                  <a:pt x="8496485" y="0"/>
                </a:lnTo>
                <a:lnTo>
                  <a:pt x="8496485" y="3020204"/>
                </a:lnTo>
                <a:lnTo>
                  <a:pt x="0" y="3020204"/>
                </a:lnTo>
                <a:close/>
              </a:path>
            </a:pathLst>
          </a:custGeom>
        </p:spPr>
      </p:pic>
      <p:grpSp>
        <p:nvGrpSpPr>
          <p:cNvPr id="5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1200149" y="465138"/>
            <a:ext cx="7419975" cy="50641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2F2F2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  <p:sp>
        <p:nvSpPr>
          <p:cNvPr id="11" name="副標題 2"/>
          <p:cNvSpPr>
            <a:spLocks noGrp="1"/>
          </p:cNvSpPr>
          <p:nvPr>
            <p:ph type="subTitle" idx="1"/>
          </p:nvPr>
        </p:nvSpPr>
        <p:spPr>
          <a:xfrm>
            <a:off x="1200149" y="1200149"/>
            <a:ext cx="7534275" cy="8858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rgbClr val="60EEEB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12" name="內容版面配置區 2"/>
          <p:cNvSpPr>
            <a:spLocks noGrp="1"/>
          </p:cNvSpPr>
          <p:nvPr>
            <p:ph idx="10"/>
          </p:nvPr>
        </p:nvSpPr>
        <p:spPr>
          <a:xfrm>
            <a:off x="1200149" y="2343150"/>
            <a:ext cx="8543925" cy="3886201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6160807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382A9C-4AC0-4849-94F4-A507E074F4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8496485" cy="3020204"/>
          </a:xfrm>
          <a:custGeom>
            <a:avLst/>
            <a:gdLst>
              <a:gd name="connsiteX0" fmla="*/ 0 w 8496485"/>
              <a:gd name="connsiteY0" fmla="*/ 0 h 3020204"/>
              <a:gd name="connsiteX1" fmla="*/ 8496485 w 8496485"/>
              <a:gd name="connsiteY1" fmla="*/ 0 h 3020204"/>
              <a:gd name="connsiteX2" fmla="*/ 8496485 w 8496485"/>
              <a:gd name="connsiteY2" fmla="*/ 3020204 h 3020204"/>
              <a:gd name="connsiteX3" fmla="*/ 0 w 8496485"/>
              <a:gd name="connsiteY3" fmla="*/ 3020204 h 302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6485" h="3020204">
                <a:moveTo>
                  <a:pt x="0" y="0"/>
                </a:moveTo>
                <a:lnTo>
                  <a:pt x="8496485" y="0"/>
                </a:lnTo>
                <a:lnTo>
                  <a:pt x="8496485" y="3020204"/>
                </a:lnTo>
                <a:lnTo>
                  <a:pt x="0" y="3020204"/>
                </a:lnTo>
                <a:close/>
              </a:path>
            </a:pathLst>
          </a:custGeom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1200149" y="465138"/>
            <a:ext cx="7419975" cy="50641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2F2F2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  <p:sp>
        <p:nvSpPr>
          <p:cNvPr id="11" name="副標題 2"/>
          <p:cNvSpPr>
            <a:spLocks noGrp="1"/>
          </p:cNvSpPr>
          <p:nvPr>
            <p:ph type="subTitle" idx="1"/>
          </p:nvPr>
        </p:nvSpPr>
        <p:spPr>
          <a:xfrm>
            <a:off x="1200149" y="1200149"/>
            <a:ext cx="7534275" cy="8858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rgbClr val="60EEEB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12" name="內容版面配置區 2"/>
          <p:cNvSpPr>
            <a:spLocks noGrp="1"/>
          </p:cNvSpPr>
          <p:nvPr>
            <p:ph idx="10"/>
          </p:nvPr>
        </p:nvSpPr>
        <p:spPr>
          <a:xfrm>
            <a:off x="1200149" y="2343150"/>
            <a:ext cx="8543925" cy="3886201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6160807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AB7BA94-D01F-4543-838D-E075171F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5000">
                <a:schemeClr val="tx2">
                  <a:lumMod val="50000"/>
                  <a:alpha val="0"/>
                </a:schemeClr>
              </a:gs>
            </a:gsLst>
            <a:lin ang="5400000" scaled="1"/>
          </a:gradFill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AD9F66F-BB74-44BB-BE2C-5481E57ACA3C}"/>
              </a:ext>
            </a:extLst>
          </p:cNvPr>
          <p:cNvSpPr/>
          <p:nvPr userDrawn="1"/>
        </p:nvSpPr>
        <p:spPr>
          <a:xfrm rot="10800000">
            <a:off x="0" y="2066925"/>
            <a:ext cx="12192000" cy="4791074"/>
          </a:xfrm>
          <a:prstGeom prst="rect">
            <a:avLst/>
          </a:prstGeom>
          <a:gradFill>
            <a:gsLst>
              <a:gs pos="0">
                <a:srgbClr val="16CCC8"/>
              </a:gs>
              <a:gs pos="100000">
                <a:srgbClr val="8B56D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5382A9C-4AC0-4849-94F4-A507E074F4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8496485" cy="3020204"/>
          </a:xfrm>
          <a:custGeom>
            <a:avLst/>
            <a:gdLst>
              <a:gd name="connsiteX0" fmla="*/ 0 w 8496485"/>
              <a:gd name="connsiteY0" fmla="*/ 0 h 3020204"/>
              <a:gd name="connsiteX1" fmla="*/ 8496485 w 8496485"/>
              <a:gd name="connsiteY1" fmla="*/ 0 h 3020204"/>
              <a:gd name="connsiteX2" fmla="*/ 8496485 w 8496485"/>
              <a:gd name="connsiteY2" fmla="*/ 3020204 h 3020204"/>
              <a:gd name="connsiteX3" fmla="*/ 0 w 8496485"/>
              <a:gd name="connsiteY3" fmla="*/ 3020204 h 302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6485" h="3020204">
                <a:moveTo>
                  <a:pt x="0" y="0"/>
                </a:moveTo>
                <a:lnTo>
                  <a:pt x="8496485" y="0"/>
                </a:lnTo>
                <a:lnTo>
                  <a:pt x="8496485" y="3020204"/>
                </a:lnTo>
                <a:lnTo>
                  <a:pt x="0" y="3020204"/>
                </a:lnTo>
                <a:close/>
              </a:path>
            </a:pathLst>
          </a:custGeom>
        </p:spPr>
      </p:pic>
      <p:pic>
        <p:nvPicPr>
          <p:cNvPr id="4" name="Picture 2" descr="C:\Users\1708002\Desktop\joiiup Logo-all工作用-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 userDrawn="1"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1200149" y="465138"/>
            <a:ext cx="7419975" cy="50641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2F2F2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  <p:sp>
        <p:nvSpPr>
          <p:cNvPr id="11" name="副標題 2"/>
          <p:cNvSpPr>
            <a:spLocks noGrp="1"/>
          </p:cNvSpPr>
          <p:nvPr>
            <p:ph type="subTitle" idx="1"/>
          </p:nvPr>
        </p:nvSpPr>
        <p:spPr>
          <a:xfrm>
            <a:off x="1200149" y="1200149"/>
            <a:ext cx="10258426" cy="6000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rgbClr val="60EEEB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12" name="內容版面配置區 2"/>
          <p:cNvSpPr>
            <a:spLocks noGrp="1"/>
          </p:cNvSpPr>
          <p:nvPr>
            <p:ph idx="10"/>
          </p:nvPr>
        </p:nvSpPr>
        <p:spPr>
          <a:xfrm>
            <a:off x="3248025" y="2505075"/>
            <a:ext cx="6581774" cy="3886201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6160807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70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89" r:id="rId2"/>
    <p:sldLayoutId id="2147483651" r:id="rId3"/>
    <p:sldLayoutId id="2147483698" r:id="rId4"/>
    <p:sldLayoutId id="2147483697" r:id="rId5"/>
    <p:sldLayoutId id="2147483690" r:id="rId6"/>
    <p:sldLayoutId id="2147483653" r:id="rId7"/>
    <p:sldLayoutId id="2147483691" r:id="rId8"/>
    <p:sldLayoutId id="2147483687" r:id="rId9"/>
    <p:sldLayoutId id="2147483692" r:id="rId10"/>
    <p:sldLayoutId id="2147483685" r:id="rId11"/>
    <p:sldLayoutId id="2147483693" r:id="rId12"/>
    <p:sldLayoutId id="2147483649" r:id="rId13"/>
    <p:sldLayoutId id="2147483694" r:id="rId14"/>
    <p:sldLayoutId id="2147483686" r:id="rId15"/>
    <p:sldLayoutId id="2147483695" r:id="rId16"/>
    <p:sldLayoutId id="2147483688" r:id="rId17"/>
    <p:sldLayoutId id="2147483696" r:id="rId18"/>
    <p:sldLayoutId id="2147483664" r:id="rId19"/>
    <p:sldLayoutId id="2147483665" r:id="rId20"/>
    <p:sldLayoutId id="2147483666" r:id="rId21"/>
    <p:sldLayoutId id="2147483667" r:id="rId22"/>
    <p:sldLayoutId id="2147483704" r:id="rId23"/>
    <p:sldLayoutId id="2147483706" r:id="rId24"/>
    <p:sldLayoutId id="2147483707" r:id="rId25"/>
    <p:sldLayoutId id="2147483714" r:id="rId26"/>
    <p:sldLayoutId id="2147483715" r:id="rId27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DF6F3-F1CC-44B5-88A7-D11EAFC3232E}" type="datetimeFigureOut">
              <a:rPr lang="zh-TW" altLang="en-US" smtClean="0"/>
              <a:pPr/>
              <a:t>2023/8/26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CECDD-2576-43A4-BA0C-AD47867FF29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60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joiiup.com/expert/board/151/1" TargetMode="External"/><Relationship Id="rId5" Type="http://schemas.openxmlformats.org/officeDocument/2006/relationships/image" Target="../media/image34.png"/><Relationship Id="rId10" Type="http://schemas.openxmlformats.org/officeDocument/2006/relationships/image" Target="../media/image2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11" Type="http://schemas.openxmlformats.org/officeDocument/2006/relationships/image" Target="../media/image2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6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3.png"/><Relationship Id="rId7" Type="http://schemas.openxmlformats.org/officeDocument/2006/relationships/image" Target="../media/image75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jpg"/><Relationship Id="rId5" Type="http://schemas.openxmlformats.org/officeDocument/2006/relationships/image" Target="../media/image64.png"/><Relationship Id="rId10" Type="http://schemas.openxmlformats.org/officeDocument/2006/relationships/image" Target="../media/image78.jpg"/><Relationship Id="rId4" Type="http://schemas.openxmlformats.org/officeDocument/2006/relationships/image" Target="../media/image2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iiup.com/people/content/107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esg.ettoday.net/news/2363101?redirect=1" TargetMode="External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9.png"/><Relationship Id="rId21" Type="http://schemas.openxmlformats.org/officeDocument/2006/relationships/image" Target="../media/image114.png"/><Relationship Id="rId42" Type="http://schemas.openxmlformats.org/officeDocument/2006/relationships/image" Target="../media/image135.png"/><Relationship Id="rId47" Type="http://schemas.openxmlformats.org/officeDocument/2006/relationships/image" Target="../media/image140.png"/><Relationship Id="rId63" Type="http://schemas.openxmlformats.org/officeDocument/2006/relationships/image" Target="../media/image156.png"/><Relationship Id="rId68" Type="http://schemas.openxmlformats.org/officeDocument/2006/relationships/image" Target="../media/image161.png"/><Relationship Id="rId84" Type="http://schemas.openxmlformats.org/officeDocument/2006/relationships/image" Target="../media/image177.png"/><Relationship Id="rId89" Type="http://schemas.openxmlformats.org/officeDocument/2006/relationships/image" Target="../media/image182.png"/><Relationship Id="rId112" Type="http://schemas.openxmlformats.org/officeDocument/2006/relationships/image" Target="../media/image205.png"/><Relationship Id="rId16" Type="http://schemas.openxmlformats.org/officeDocument/2006/relationships/image" Target="../media/image109.png"/><Relationship Id="rId107" Type="http://schemas.openxmlformats.org/officeDocument/2006/relationships/image" Target="../media/image200.png"/><Relationship Id="rId11" Type="http://schemas.openxmlformats.org/officeDocument/2006/relationships/image" Target="../media/image104.jpeg"/><Relationship Id="rId32" Type="http://schemas.openxmlformats.org/officeDocument/2006/relationships/image" Target="../media/image125.png"/><Relationship Id="rId37" Type="http://schemas.openxmlformats.org/officeDocument/2006/relationships/image" Target="../media/image130.png"/><Relationship Id="rId53" Type="http://schemas.openxmlformats.org/officeDocument/2006/relationships/image" Target="../media/image146.png"/><Relationship Id="rId58" Type="http://schemas.openxmlformats.org/officeDocument/2006/relationships/image" Target="../media/image151.jpeg"/><Relationship Id="rId74" Type="http://schemas.openxmlformats.org/officeDocument/2006/relationships/image" Target="../media/image167.png"/><Relationship Id="rId79" Type="http://schemas.openxmlformats.org/officeDocument/2006/relationships/image" Target="../media/image172.jpeg"/><Relationship Id="rId102" Type="http://schemas.openxmlformats.org/officeDocument/2006/relationships/image" Target="../media/image195.png"/><Relationship Id="rId5" Type="http://schemas.openxmlformats.org/officeDocument/2006/relationships/image" Target="../media/image98.png"/><Relationship Id="rId90" Type="http://schemas.openxmlformats.org/officeDocument/2006/relationships/image" Target="../media/image183.png"/><Relationship Id="rId95" Type="http://schemas.openxmlformats.org/officeDocument/2006/relationships/image" Target="../media/image188.png"/><Relationship Id="rId22" Type="http://schemas.openxmlformats.org/officeDocument/2006/relationships/image" Target="../media/image115.png"/><Relationship Id="rId27" Type="http://schemas.openxmlformats.org/officeDocument/2006/relationships/image" Target="../media/image120.png"/><Relationship Id="rId43" Type="http://schemas.openxmlformats.org/officeDocument/2006/relationships/image" Target="../media/image136.png"/><Relationship Id="rId48" Type="http://schemas.openxmlformats.org/officeDocument/2006/relationships/image" Target="../media/image141.png"/><Relationship Id="rId64" Type="http://schemas.openxmlformats.org/officeDocument/2006/relationships/image" Target="../media/image157.png"/><Relationship Id="rId69" Type="http://schemas.openxmlformats.org/officeDocument/2006/relationships/image" Target="../media/image162.png"/><Relationship Id="rId113" Type="http://schemas.openxmlformats.org/officeDocument/2006/relationships/image" Target="../media/image206.png"/><Relationship Id="rId80" Type="http://schemas.openxmlformats.org/officeDocument/2006/relationships/image" Target="../media/image173.png"/><Relationship Id="rId85" Type="http://schemas.openxmlformats.org/officeDocument/2006/relationships/image" Target="../media/image178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33" Type="http://schemas.openxmlformats.org/officeDocument/2006/relationships/image" Target="../media/image126.png"/><Relationship Id="rId38" Type="http://schemas.openxmlformats.org/officeDocument/2006/relationships/image" Target="../media/image131.jpeg"/><Relationship Id="rId59" Type="http://schemas.openxmlformats.org/officeDocument/2006/relationships/image" Target="../media/image152.jpeg"/><Relationship Id="rId103" Type="http://schemas.openxmlformats.org/officeDocument/2006/relationships/image" Target="../media/image196.png"/><Relationship Id="rId108" Type="http://schemas.openxmlformats.org/officeDocument/2006/relationships/image" Target="../media/image201.png"/><Relationship Id="rId54" Type="http://schemas.openxmlformats.org/officeDocument/2006/relationships/image" Target="../media/image147.png"/><Relationship Id="rId70" Type="http://schemas.openxmlformats.org/officeDocument/2006/relationships/image" Target="../media/image163.png"/><Relationship Id="rId75" Type="http://schemas.openxmlformats.org/officeDocument/2006/relationships/image" Target="../media/image168.png"/><Relationship Id="rId91" Type="http://schemas.openxmlformats.org/officeDocument/2006/relationships/image" Target="../media/image184.png"/><Relationship Id="rId96" Type="http://schemas.openxmlformats.org/officeDocument/2006/relationships/image" Target="../media/image18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15" Type="http://schemas.openxmlformats.org/officeDocument/2006/relationships/image" Target="../media/image108.jpe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36" Type="http://schemas.openxmlformats.org/officeDocument/2006/relationships/image" Target="../media/image129.png"/><Relationship Id="rId49" Type="http://schemas.openxmlformats.org/officeDocument/2006/relationships/image" Target="../media/image142.jpeg"/><Relationship Id="rId57" Type="http://schemas.openxmlformats.org/officeDocument/2006/relationships/image" Target="../media/image150.png"/><Relationship Id="rId106" Type="http://schemas.openxmlformats.org/officeDocument/2006/relationships/image" Target="../media/image199.jpeg"/><Relationship Id="rId114" Type="http://schemas.openxmlformats.org/officeDocument/2006/relationships/image" Target="../media/image207.png"/><Relationship Id="rId10" Type="http://schemas.openxmlformats.org/officeDocument/2006/relationships/image" Target="../media/image103.png"/><Relationship Id="rId31" Type="http://schemas.openxmlformats.org/officeDocument/2006/relationships/image" Target="../media/image124.png"/><Relationship Id="rId44" Type="http://schemas.openxmlformats.org/officeDocument/2006/relationships/image" Target="../media/image137.png"/><Relationship Id="rId52" Type="http://schemas.openxmlformats.org/officeDocument/2006/relationships/image" Target="../media/image145.png"/><Relationship Id="rId60" Type="http://schemas.openxmlformats.org/officeDocument/2006/relationships/image" Target="../media/image153.png"/><Relationship Id="rId65" Type="http://schemas.openxmlformats.org/officeDocument/2006/relationships/image" Target="../media/image158.png"/><Relationship Id="rId73" Type="http://schemas.openxmlformats.org/officeDocument/2006/relationships/image" Target="../media/image166.png"/><Relationship Id="rId78" Type="http://schemas.openxmlformats.org/officeDocument/2006/relationships/image" Target="../media/image171.jpeg"/><Relationship Id="rId81" Type="http://schemas.openxmlformats.org/officeDocument/2006/relationships/image" Target="../media/image174.jpeg"/><Relationship Id="rId86" Type="http://schemas.openxmlformats.org/officeDocument/2006/relationships/image" Target="../media/image179.png"/><Relationship Id="rId94" Type="http://schemas.openxmlformats.org/officeDocument/2006/relationships/image" Target="../media/image187.png"/><Relationship Id="rId99" Type="http://schemas.openxmlformats.org/officeDocument/2006/relationships/image" Target="../media/image192.png"/><Relationship Id="rId101" Type="http://schemas.openxmlformats.org/officeDocument/2006/relationships/image" Target="../media/image194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9" Type="http://schemas.openxmlformats.org/officeDocument/2006/relationships/image" Target="../media/image132.png"/><Relationship Id="rId109" Type="http://schemas.openxmlformats.org/officeDocument/2006/relationships/image" Target="../media/image202.jpeg"/><Relationship Id="rId34" Type="http://schemas.openxmlformats.org/officeDocument/2006/relationships/image" Target="../media/image127.gif"/><Relationship Id="rId50" Type="http://schemas.openxmlformats.org/officeDocument/2006/relationships/image" Target="../media/image143.png"/><Relationship Id="rId55" Type="http://schemas.openxmlformats.org/officeDocument/2006/relationships/image" Target="../media/image148.png"/><Relationship Id="rId76" Type="http://schemas.openxmlformats.org/officeDocument/2006/relationships/image" Target="../media/image169.png"/><Relationship Id="rId97" Type="http://schemas.openxmlformats.org/officeDocument/2006/relationships/image" Target="../media/image190.png"/><Relationship Id="rId104" Type="http://schemas.openxmlformats.org/officeDocument/2006/relationships/image" Target="../media/image197.png"/><Relationship Id="rId7" Type="http://schemas.openxmlformats.org/officeDocument/2006/relationships/image" Target="../media/image100.jpeg"/><Relationship Id="rId71" Type="http://schemas.openxmlformats.org/officeDocument/2006/relationships/image" Target="../media/image164.png"/><Relationship Id="rId92" Type="http://schemas.openxmlformats.org/officeDocument/2006/relationships/image" Target="../media/image185.png"/><Relationship Id="rId2" Type="http://schemas.openxmlformats.org/officeDocument/2006/relationships/image" Target="../media/image43.png"/><Relationship Id="rId29" Type="http://schemas.openxmlformats.org/officeDocument/2006/relationships/image" Target="../media/image122.png"/><Relationship Id="rId24" Type="http://schemas.openxmlformats.org/officeDocument/2006/relationships/image" Target="../media/image117.jpeg"/><Relationship Id="rId40" Type="http://schemas.openxmlformats.org/officeDocument/2006/relationships/image" Target="../media/image133.gif"/><Relationship Id="rId45" Type="http://schemas.openxmlformats.org/officeDocument/2006/relationships/image" Target="../media/image138.jpeg"/><Relationship Id="rId66" Type="http://schemas.openxmlformats.org/officeDocument/2006/relationships/image" Target="../media/image159.png"/><Relationship Id="rId87" Type="http://schemas.openxmlformats.org/officeDocument/2006/relationships/image" Target="../media/image180.png"/><Relationship Id="rId110" Type="http://schemas.openxmlformats.org/officeDocument/2006/relationships/image" Target="../media/image203.jpeg"/><Relationship Id="rId115" Type="http://schemas.openxmlformats.org/officeDocument/2006/relationships/image" Target="../media/image208.png"/><Relationship Id="rId61" Type="http://schemas.openxmlformats.org/officeDocument/2006/relationships/image" Target="../media/image154.png"/><Relationship Id="rId82" Type="http://schemas.openxmlformats.org/officeDocument/2006/relationships/image" Target="../media/image175.png"/><Relationship Id="rId19" Type="http://schemas.openxmlformats.org/officeDocument/2006/relationships/image" Target="../media/image112.png"/><Relationship Id="rId14" Type="http://schemas.openxmlformats.org/officeDocument/2006/relationships/image" Target="../media/image107.png"/><Relationship Id="rId30" Type="http://schemas.openxmlformats.org/officeDocument/2006/relationships/image" Target="../media/image123.png"/><Relationship Id="rId35" Type="http://schemas.openxmlformats.org/officeDocument/2006/relationships/image" Target="../media/image128.jpeg"/><Relationship Id="rId56" Type="http://schemas.openxmlformats.org/officeDocument/2006/relationships/image" Target="../media/image149.png"/><Relationship Id="rId77" Type="http://schemas.openxmlformats.org/officeDocument/2006/relationships/image" Target="../media/image170.jpeg"/><Relationship Id="rId100" Type="http://schemas.openxmlformats.org/officeDocument/2006/relationships/image" Target="../media/image193.png"/><Relationship Id="rId105" Type="http://schemas.openxmlformats.org/officeDocument/2006/relationships/image" Target="../media/image198.png"/><Relationship Id="rId8" Type="http://schemas.openxmlformats.org/officeDocument/2006/relationships/image" Target="../media/image101.png"/><Relationship Id="rId51" Type="http://schemas.openxmlformats.org/officeDocument/2006/relationships/image" Target="../media/image144.png"/><Relationship Id="rId72" Type="http://schemas.openxmlformats.org/officeDocument/2006/relationships/image" Target="../media/image165.png"/><Relationship Id="rId93" Type="http://schemas.openxmlformats.org/officeDocument/2006/relationships/image" Target="../media/image186.png"/><Relationship Id="rId98" Type="http://schemas.openxmlformats.org/officeDocument/2006/relationships/image" Target="../media/image191.jpeg"/><Relationship Id="rId3" Type="http://schemas.openxmlformats.org/officeDocument/2006/relationships/image" Target="../media/image96.jpeg"/><Relationship Id="rId25" Type="http://schemas.openxmlformats.org/officeDocument/2006/relationships/image" Target="../media/image118.png"/><Relationship Id="rId46" Type="http://schemas.openxmlformats.org/officeDocument/2006/relationships/image" Target="../media/image139.png"/><Relationship Id="rId67" Type="http://schemas.openxmlformats.org/officeDocument/2006/relationships/image" Target="../media/image160.png"/><Relationship Id="rId20" Type="http://schemas.openxmlformats.org/officeDocument/2006/relationships/image" Target="../media/image113.gif"/><Relationship Id="rId41" Type="http://schemas.openxmlformats.org/officeDocument/2006/relationships/image" Target="../media/image134.png"/><Relationship Id="rId62" Type="http://schemas.openxmlformats.org/officeDocument/2006/relationships/image" Target="../media/image155.png"/><Relationship Id="rId83" Type="http://schemas.openxmlformats.org/officeDocument/2006/relationships/image" Target="../media/image176.jpeg"/><Relationship Id="rId88" Type="http://schemas.openxmlformats.org/officeDocument/2006/relationships/image" Target="../media/image181.png"/><Relationship Id="rId111" Type="http://schemas.openxmlformats.org/officeDocument/2006/relationships/image" Target="../media/image2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13" Type="http://schemas.openxmlformats.org/officeDocument/2006/relationships/image" Target="../media/image217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11.jpeg"/><Relationship Id="rId12" Type="http://schemas.openxmlformats.org/officeDocument/2006/relationships/image" Target="../media/image2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11" Type="http://schemas.openxmlformats.org/officeDocument/2006/relationships/image" Target="../media/image215.jpeg"/><Relationship Id="rId5" Type="http://schemas.openxmlformats.org/officeDocument/2006/relationships/diagramColors" Target="../diagrams/colors3.xml"/><Relationship Id="rId15" Type="http://schemas.openxmlformats.org/officeDocument/2006/relationships/image" Target="../media/image219.jpeg"/><Relationship Id="rId10" Type="http://schemas.openxmlformats.org/officeDocument/2006/relationships/image" Target="../media/image214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13.jpeg"/><Relationship Id="rId14" Type="http://schemas.openxmlformats.org/officeDocument/2006/relationships/image" Target="../media/image218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22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223.jp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2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image" Target="../media/image228.jp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22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8Bp_QoCKJ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231.jpeg"/><Relationship Id="rId7" Type="http://schemas.openxmlformats.org/officeDocument/2006/relationships/image" Target="../media/image23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Relationship Id="rId9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oiiup.com/post/content/1/241" TargetMode="External"/><Relationship Id="rId3" Type="http://schemas.openxmlformats.org/officeDocument/2006/relationships/image" Target="../media/image237.png"/><Relationship Id="rId7" Type="http://schemas.openxmlformats.org/officeDocument/2006/relationships/hyperlink" Target="https://www.joiiup.com/post/content/1/168" TargetMode="External"/><Relationship Id="rId12" Type="http://schemas.openxmlformats.org/officeDocument/2006/relationships/hyperlink" Target="https://www.youtube.com/watch?v=RdsxKAiTl-w" TargetMode="External"/><Relationship Id="rId2" Type="http://schemas.openxmlformats.org/officeDocument/2006/relationships/hyperlink" Target="https://www.joiiup.com/expert/board/151/1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joiiup.com/post/content/1/162" TargetMode="External"/><Relationship Id="rId11" Type="http://schemas.openxmlformats.org/officeDocument/2006/relationships/hyperlink" Target="https://www.joiiup.com/post/content/1/249" TargetMode="External"/><Relationship Id="rId5" Type="http://schemas.openxmlformats.org/officeDocument/2006/relationships/hyperlink" Target="https://www.joiiup.com/post/content/1/164" TargetMode="External"/><Relationship Id="rId10" Type="http://schemas.openxmlformats.org/officeDocument/2006/relationships/hyperlink" Target="https://www.joiiup.com/post/content/1/238" TargetMode="External"/><Relationship Id="rId4" Type="http://schemas.openxmlformats.org/officeDocument/2006/relationships/hyperlink" Target="https://www.joiiup.com/post/content/1/163" TargetMode="External"/><Relationship Id="rId9" Type="http://schemas.openxmlformats.org/officeDocument/2006/relationships/hyperlink" Target="https://www.joiiup.com/post/content/1/170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7" Type="http://schemas.openxmlformats.org/officeDocument/2006/relationships/image" Target="../media/image2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1.jpg"/><Relationship Id="rId5" Type="http://schemas.openxmlformats.org/officeDocument/2006/relationships/image" Target="../media/image240.jpg"/><Relationship Id="rId4" Type="http://schemas.openxmlformats.org/officeDocument/2006/relationships/image" Target="../media/image239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png"/><Relationship Id="rId5" Type="http://schemas.openxmlformats.org/officeDocument/2006/relationships/image" Target="../media/image53.png"/><Relationship Id="rId4" Type="http://schemas.openxmlformats.org/officeDocument/2006/relationships/image" Target="../media/image24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48.jpeg"/><Relationship Id="rId7" Type="http://schemas.openxmlformats.org/officeDocument/2006/relationships/image" Target="../media/image252.pn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1.png"/><Relationship Id="rId5" Type="http://schemas.openxmlformats.org/officeDocument/2006/relationships/image" Target="../media/image250.gif"/><Relationship Id="rId4" Type="http://schemas.openxmlformats.org/officeDocument/2006/relationships/image" Target="../media/image2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3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7" Type="http://schemas.openxmlformats.org/officeDocument/2006/relationships/image" Target="../media/image269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8.png"/><Relationship Id="rId5" Type="http://schemas.openxmlformats.org/officeDocument/2006/relationships/image" Target="../media/image267.png"/><Relationship Id="rId4" Type="http://schemas.openxmlformats.org/officeDocument/2006/relationships/image" Target="../media/image266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2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5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hyperlink" Target="https://www.joiiup.com/expert/board/151/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33386EF-692C-4301-A687-224DFA665D88}"/>
              </a:ext>
            </a:extLst>
          </p:cNvPr>
          <p:cNvSpPr/>
          <p:nvPr/>
        </p:nvSpPr>
        <p:spPr>
          <a:xfrm rot="2700000">
            <a:off x="10799045" y="767137"/>
            <a:ext cx="720000" cy="720000"/>
          </a:xfrm>
          <a:prstGeom prst="rect">
            <a:avLst/>
          </a:prstGeom>
          <a:noFill/>
          <a:ln w="88900">
            <a:gradFill flip="none" rotWithShape="1">
              <a:gsLst>
                <a:gs pos="0">
                  <a:srgbClr val="16CCC8"/>
                </a:gs>
                <a:gs pos="72000">
                  <a:srgbClr val="8B56D0"/>
                </a:gs>
                <a:gs pos="99000">
                  <a:srgbClr val="DA05D5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B26C260-E140-4AE6-859E-A08AEBEE4AF4}"/>
              </a:ext>
            </a:extLst>
          </p:cNvPr>
          <p:cNvSpPr/>
          <p:nvPr/>
        </p:nvSpPr>
        <p:spPr>
          <a:xfrm rot="2700000">
            <a:off x="10974294" y="942386"/>
            <a:ext cx="369503" cy="369503"/>
          </a:xfrm>
          <a:prstGeom prst="rect">
            <a:avLst/>
          </a:prstGeom>
          <a:solidFill>
            <a:srgbClr val="60EEEB">
              <a:alpha val="7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Box 65">
            <a:extLst>
              <a:ext uri="{FF2B5EF4-FFF2-40B4-BE49-F238E27FC236}">
                <a16:creationId xmlns:a16="http://schemas.microsoft.com/office/drawing/2014/main" id="{DE7A9415-3BCC-43E4-A76D-54215D511606}"/>
              </a:ext>
            </a:extLst>
          </p:cNvPr>
          <p:cNvSpPr txBox="1"/>
          <p:nvPr/>
        </p:nvSpPr>
        <p:spPr>
          <a:xfrm>
            <a:off x="737893" y="2402799"/>
            <a:ext cx="10951534" cy="187743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zh-TW" altLang="en-US" sz="4400" b="1" dirty="0">
                <a:solidFill>
                  <a:srgbClr val="66FFFF"/>
                </a:solidFill>
                <a:latin typeface="+mj-ea"/>
                <a:cs typeface="+mn-ea"/>
                <a:sym typeface="+mn-lt"/>
              </a:rPr>
              <a:t>企業員工健康促進</a:t>
            </a:r>
            <a:r>
              <a:rPr lang="en-US" altLang="zh-TW" sz="4400" b="1" dirty="0">
                <a:solidFill>
                  <a:srgbClr val="66FFFF"/>
                </a:solidFill>
                <a:latin typeface="+mj-ea"/>
                <a:cs typeface="+mn-ea"/>
                <a:sym typeface="+mn-lt"/>
              </a:rPr>
              <a:t>&amp;ESG</a:t>
            </a:r>
            <a:r>
              <a:rPr lang="zh-TW" altLang="en-US" sz="4400" b="1" dirty="0">
                <a:solidFill>
                  <a:srgbClr val="66FFFF"/>
                </a:solidFill>
                <a:latin typeface="+mj-ea"/>
                <a:cs typeface="+mn-ea"/>
                <a:sym typeface="+mn-lt"/>
              </a:rPr>
              <a:t>加值整合服務</a:t>
            </a:r>
            <a:endParaRPr lang="en-US" altLang="zh-TW" sz="4400" b="1" dirty="0">
              <a:solidFill>
                <a:srgbClr val="66FFFF"/>
              </a:solidFill>
              <a:latin typeface="+mj-ea"/>
              <a:cs typeface="+mn-ea"/>
              <a:sym typeface="+mn-lt"/>
            </a:endParaRPr>
          </a:p>
          <a:p>
            <a:endParaRPr lang="en-US" altLang="zh-TW" sz="4400" b="1" dirty="0">
              <a:solidFill>
                <a:schemeClr val="bg1"/>
              </a:solidFill>
              <a:latin typeface="+mj-ea"/>
              <a:cs typeface="+mn-ea"/>
              <a:sym typeface="+mn-lt"/>
            </a:endParaRPr>
          </a:p>
          <a:p>
            <a:r>
              <a:rPr lang="en-US" altLang="zh-TW" sz="28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JoiiCare</a:t>
            </a:r>
            <a:r>
              <a:rPr lang="zh-TW" altLang="en-US" sz="28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– </a:t>
            </a:r>
            <a:r>
              <a:rPr lang="zh-TW" altLang="en-US" sz="2800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持續您同仁的運動 、定存您同仁的健康</a:t>
            </a:r>
            <a:endParaRPr lang="en-US" altLang="zh-TW" sz="2800" b="1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pic>
        <p:nvPicPr>
          <p:cNvPr id="2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7395" y="509142"/>
            <a:ext cx="4421762" cy="1288345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>
            <a:extLst>
              <a:ext uri="{FF2B5EF4-FFF2-40B4-BE49-F238E27FC236}">
                <a16:creationId xmlns:a16="http://schemas.microsoft.com/office/drawing/2014/main" id="{F00A58BF-2700-42D1-BFBB-1DB7998480D0}"/>
              </a:ext>
            </a:extLst>
          </p:cNvPr>
          <p:cNvSpPr/>
          <p:nvPr/>
        </p:nvSpPr>
        <p:spPr>
          <a:xfrm rot="5400000">
            <a:off x="4719527" y="-2982432"/>
            <a:ext cx="2752947" cy="12191999"/>
          </a:xfrm>
          <a:prstGeom prst="rect">
            <a:avLst/>
          </a:prstGeom>
          <a:gradFill>
            <a:gsLst>
              <a:gs pos="0">
                <a:srgbClr val="16CCC8"/>
              </a:gs>
              <a:gs pos="100000">
                <a:srgbClr val="8B56D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pic>
        <p:nvPicPr>
          <p:cNvPr id="6" name="Picture 2" descr="C:\Users\1708002\Desktop\新增資料夾\joiiup Logo-all工作用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931" y="2052390"/>
            <a:ext cx="4742940" cy="1381926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775533" y="3155395"/>
            <a:ext cx="8104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</a:rPr>
              <a:t>簡單操作、快速開團、輕鬆統計</a:t>
            </a: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793625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5">
            <a:extLst>
              <a:ext uri="{FF2B5EF4-FFF2-40B4-BE49-F238E27FC236}">
                <a16:creationId xmlns:a16="http://schemas.microsoft.com/office/drawing/2014/main" id="{713292BF-F146-45B9-A1A1-3B5C53CE9B61}"/>
              </a:ext>
            </a:extLst>
          </p:cNvPr>
          <p:cNvGrpSpPr>
            <a:grpSpLocks/>
          </p:cNvGrpSpPr>
          <p:nvPr/>
        </p:nvGrpSpPr>
        <p:grpSpPr bwMode="auto">
          <a:xfrm>
            <a:off x="4247066" y="969485"/>
            <a:ext cx="3717069" cy="2653000"/>
            <a:chOff x="167698" y="-65611"/>
            <a:chExt cx="8474302" cy="6468786"/>
          </a:xfrm>
        </p:grpSpPr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4F025CD6-731D-47DA-9CEF-50E80BD49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01" y="-65611"/>
              <a:ext cx="8474299" cy="39492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">
              <a:extLst>
                <a:ext uri="{FF2B5EF4-FFF2-40B4-BE49-F238E27FC236}">
                  <a16:creationId xmlns:a16="http://schemas.microsoft.com/office/drawing/2014/main" id="{1E5BA75D-D6AF-4D6D-A1D5-3D439BD64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98" y="3590963"/>
              <a:ext cx="8474299" cy="2812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Picture 3">
            <a:extLst>
              <a:ext uri="{FF2B5EF4-FFF2-40B4-BE49-F238E27FC236}">
                <a16:creationId xmlns:a16="http://schemas.microsoft.com/office/drawing/2014/main" id="{B4FE33EB-759E-4FA1-8FED-79DF045D6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63" y="3047058"/>
            <a:ext cx="3156077" cy="216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DCB4D99A-E01D-4AFA-9F5E-5E40A6775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24" y="3071289"/>
            <a:ext cx="3885889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全程觀察運動狀況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即時成績統計</a:t>
            </a:r>
          </a:p>
        </p:txBody>
      </p:sp>
      <p:sp>
        <p:nvSpPr>
          <p:cNvPr id="39" name="矩形 38"/>
          <p:cNvSpPr/>
          <p:nvPr/>
        </p:nvSpPr>
        <p:spPr>
          <a:xfrm>
            <a:off x="7946093" y="2465796"/>
            <a:ext cx="3743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批次匯入名單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設定規則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開啟活動</a:t>
            </a:r>
          </a:p>
        </p:txBody>
      </p:sp>
      <p:sp>
        <p:nvSpPr>
          <p:cNvPr id="40" name="矩形 39"/>
          <p:cNvSpPr/>
          <p:nvPr/>
        </p:nvSpPr>
        <p:spPr>
          <a:xfrm>
            <a:off x="4286928" y="6228010"/>
            <a:ext cx="3226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kumimoji="1"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JoiiSports app</a:t>
            </a:r>
            <a:r>
              <a:rPr kumimoji="1"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開始運動</a:t>
            </a:r>
            <a:endParaRPr kumimoji="1"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24E0C470-5A79-45C8-A99F-214A50D68167}"/>
              </a:ext>
            </a:extLst>
          </p:cNvPr>
          <p:cNvSpPr/>
          <p:nvPr/>
        </p:nvSpPr>
        <p:spPr>
          <a:xfrm>
            <a:off x="9424486" y="1466054"/>
            <a:ext cx="90247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6000" b="1" cap="none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60EEEB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1</a:t>
            </a:r>
            <a:endParaRPr lang="zh-TW" altLang="en-US" sz="60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60EEEB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3140F7A2-B42B-405A-856F-426EED2ECB12}"/>
              </a:ext>
            </a:extLst>
          </p:cNvPr>
          <p:cNvSpPr/>
          <p:nvPr/>
        </p:nvSpPr>
        <p:spPr>
          <a:xfrm>
            <a:off x="6086617" y="5344956"/>
            <a:ext cx="4215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cap="none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60EEEB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2</a:t>
            </a:r>
            <a:endParaRPr lang="zh-TW" alt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60EEEB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3F6E2619-6D00-4D4A-B81A-48161C12BB77}"/>
              </a:ext>
            </a:extLst>
          </p:cNvPr>
          <p:cNvSpPr/>
          <p:nvPr/>
        </p:nvSpPr>
        <p:spPr>
          <a:xfrm>
            <a:off x="2087013" y="2256749"/>
            <a:ext cx="4215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cap="none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60EEEB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3</a:t>
            </a:r>
            <a:endParaRPr lang="zh-TW" alt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60EEEB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grpSp>
        <p:nvGrpSpPr>
          <p:cNvPr id="72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 rot="8191643">
            <a:off x="7012777" y="5071944"/>
            <a:ext cx="1035883" cy="516578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73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4" name="等腰三角形 73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5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6" name="矩形 75"/>
          <p:cNvSpPr/>
          <p:nvPr/>
        </p:nvSpPr>
        <p:spPr>
          <a:xfrm>
            <a:off x="4723372" y="3668397"/>
            <a:ext cx="258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60EEE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JoiiCare</a:t>
            </a:r>
            <a:r>
              <a:rPr lang="zh-TW" altLang="en-US" sz="2400" b="1" dirty="0">
                <a:solidFill>
                  <a:srgbClr val="60EEE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管理平台</a:t>
            </a:r>
          </a:p>
        </p:txBody>
      </p:sp>
      <p:sp>
        <p:nvSpPr>
          <p:cNvPr id="77" name="矩形 76"/>
          <p:cNvSpPr/>
          <p:nvPr/>
        </p:nvSpPr>
        <p:spPr>
          <a:xfrm>
            <a:off x="8276404" y="5275304"/>
            <a:ext cx="3524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rgbClr val="60EEE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JoiiCare</a:t>
            </a:r>
            <a:r>
              <a:rPr lang="zh-TW" altLang="en-US" sz="2000" b="1" dirty="0">
                <a:solidFill>
                  <a:srgbClr val="60EEE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自動產生企業專屬</a:t>
            </a:r>
            <a:endParaRPr lang="en-US" altLang="zh-TW" sz="2000" b="1" dirty="0">
              <a:solidFill>
                <a:srgbClr val="60EEE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rgbClr val="60EEE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活動網頁</a:t>
            </a:r>
            <a:endParaRPr lang="en-US" altLang="zh-TW" sz="2000" b="1" dirty="0">
              <a:solidFill>
                <a:srgbClr val="60EEE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795897" y="5887352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rgbClr val="60EEE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JoiiSports</a:t>
            </a:r>
            <a:r>
              <a:rPr lang="zh-TW" altLang="en-US" sz="2000" b="1" dirty="0">
                <a:solidFill>
                  <a:srgbClr val="60EEE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rgbClr val="60EEE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</a:p>
          <a:p>
            <a:r>
              <a:rPr lang="zh-TW" altLang="en-US" sz="2000" b="1" dirty="0">
                <a:solidFill>
                  <a:srgbClr val="60EEE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記錄並上傳運動資料</a:t>
            </a:r>
          </a:p>
        </p:txBody>
      </p:sp>
      <p:grpSp>
        <p:nvGrpSpPr>
          <p:cNvPr id="83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 rot="11892471">
            <a:off x="3626012" y="5235139"/>
            <a:ext cx="1035883" cy="516578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84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5" name="等腰三角形 84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6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7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 rot="20136678">
            <a:off x="2928163" y="2160939"/>
            <a:ext cx="1063560" cy="530380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88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9" name="等腰三角形 88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0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1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46" y="3729261"/>
            <a:ext cx="1776977" cy="213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標題 1">
            <a:extLst>
              <a:ext uri="{FF2B5EF4-FFF2-40B4-BE49-F238E27FC236}">
                <a16:creationId xmlns:a16="http://schemas.microsoft.com/office/drawing/2014/main" id="{009F294F-756E-4705-8348-16BF9B525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116" y="374938"/>
            <a:ext cx="7419975" cy="506412"/>
          </a:xfrm>
        </p:spPr>
        <p:txBody>
          <a:bodyPr/>
          <a:lstStyle/>
          <a:p>
            <a:r>
              <a:rPr lang="zh-TW" altLang="en-US" dirty="0"/>
              <a:t>簡單操作：只要三步驟</a:t>
            </a:r>
          </a:p>
        </p:txBody>
      </p:sp>
      <p:pic>
        <p:nvPicPr>
          <p:cNvPr id="42" name="Picture 4">
            <a:extLst>
              <a:ext uri="{FF2B5EF4-FFF2-40B4-BE49-F238E27FC236}">
                <a16:creationId xmlns:a16="http://schemas.microsoft.com/office/drawing/2014/main" id="{3B8CFEF1-8489-4DE0-9525-825A6E7E3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76" y="2450998"/>
            <a:ext cx="491358" cy="49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E729817B-29B9-45C0-9C1B-7C894B95F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24" y="1728206"/>
            <a:ext cx="491358" cy="49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503D500-DDBE-4A04-BBB2-40C23A0257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01" y="5344956"/>
            <a:ext cx="901386" cy="824124"/>
          </a:xfrm>
          <a:prstGeom prst="rect">
            <a:avLst/>
          </a:prstGeom>
        </p:spPr>
      </p:pic>
      <p:pic>
        <p:nvPicPr>
          <p:cNvPr id="44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3366012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快速開團 輕鬆管理 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18686" y="968794"/>
            <a:ext cx="10298697" cy="885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sz="2000" dirty="0"/>
              <a:t>內建多種活動模板，選定日期、活動規則、活動目標即可開團，</a:t>
            </a:r>
            <a:endParaRPr lang="en-US" altLang="zh-TW" sz="2000" dirty="0"/>
          </a:p>
          <a:p>
            <a:pPr>
              <a:lnSpc>
                <a:spcPct val="150000"/>
              </a:lnSpc>
            </a:pPr>
            <a:r>
              <a:rPr lang="zh-TW" altLang="en-US" sz="2000" dirty="0"/>
              <a:t>團體賽、個人賽都可舉辦，後台管理人員可透過平台匯出達標成員之完整運動紀錄報表</a:t>
            </a:r>
          </a:p>
          <a:p>
            <a:pPr>
              <a:lnSpc>
                <a:spcPct val="150000"/>
              </a:lnSpc>
            </a:pPr>
            <a:endParaRPr lang="zh-TW" altLang="en-US" sz="3200" dirty="0"/>
          </a:p>
        </p:txBody>
      </p:sp>
      <p:grpSp>
        <p:nvGrpSpPr>
          <p:cNvPr id="5" name="群組 4"/>
          <p:cNvGrpSpPr/>
          <p:nvPr/>
        </p:nvGrpSpPr>
        <p:grpSpPr>
          <a:xfrm>
            <a:off x="525057" y="2625658"/>
            <a:ext cx="6022086" cy="3279193"/>
            <a:chOff x="1700209" y="1340991"/>
            <a:chExt cx="8791583" cy="5361545"/>
          </a:xfrm>
        </p:grpSpPr>
        <p:grpSp>
          <p:nvGrpSpPr>
            <p:cNvPr id="6" name="Group 78" descr="e7d195523061f1c0f55f9af68525816972d868573ada39bc763F3977967589A5F92C178830C92595A6CE4D0132F8C206B2B04C416AAA86B7FD80AB023F78DAEB544E2F013E11B2B95AD21703D1C90034A379EC9026EFAAF5D8D3F6EDD7215B01F6CA9944DC1B7CBB028981B370EBF586AED39B972DC52CE5F004550FAC6E8C155833999AD58B7FAEA0473D6F778E738E"/>
            <p:cNvGrpSpPr/>
            <p:nvPr/>
          </p:nvGrpSpPr>
          <p:grpSpPr>
            <a:xfrm>
              <a:off x="1700209" y="1340991"/>
              <a:ext cx="8791583" cy="5361545"/>
              <a:chOff x="8440747" y="4796156"/>
              <a:chExt cx="2786063" cy="1603375"/>
            </a:xfrm>
          </p:grpSpPr>
          <p:sp>
            <p:nvSpPr>
              <p:cNvPr id="8" name="Freeform 45"/>
              <p:cNvSpPr>
                <a:spLocks/>
              </p:cNvSpPr>
              <p:nvPr/>
            </p:nvSpPr>
            <p:spPr bwMode="auto">
              <a:xfrm>
                <a:off x="8440747" y="6337618"/>
                <a:ext cx="1403350" cy="61913"/>
              </a:xfrm>
              <a:custGeom>
                <a:avLst/>
                <a:gdLst>
                  <a:gd name="T0" fmla="*/ 0 w 885"/>
                  <a:gd name="T1" fmla="*/ 16 h 39"/>
                  <a:gd name="T2" fmla="*/ 78 w 885"/>
                  <a:gd name="T3" fmla="*/ 39 h 39"/>
                  <a:gd name="T4" fmla="*/ 885 w 885"/>
                  <a:gd name="T5" fmla="*/ 39 h 39"/>
                  <a:gd name="T6" fmla="*/ 885 w 885"/>
                  <a:gd name="T7" fmla="*/ 0 h 39"/>
                  <a:gd name="T8" fmla="*/ 0 w 885"/>
                  <a:gd name="T9" fmla="*/ 0 h 39"/>
                  <a:gd name="T10" fmla="*/ 0 w 885"/>
                  <a:gd name="T11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5" h="39">
                    <a:moveTo>
                      <a:pt x="0" y="16"/>
                    </a:moveTo>
                    <a:cubicBezTo>
                      <a:pt x="0" y="23"/>
                      <a:pt x="30" y="39"/>
                      <a:pt x="78" y="39"/>
                    </a:cubicBezTo>
                    <a:cubicBezTo>
                      <a:pt x="126" y="39"/>
                      <a:pt x="885" y="39"/>
                      <a:pt x="885" y="39"/>
                    </a:cubicBezTo>
                    <a:cubicBezTo>
                      <a:pt x="885" y="0"/>
                      <a:pt x="885" y="0"/>
                      <a:pt x="88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B3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" name="Freeform 46"/>
              <p:cNvSpPr>
                <a:spLocks/>
              </p:cNvSpPr>
              <p:nvPr/>
            </p:nvSpPr>
            <p:spPr bwMode="auto">
              <a:xfrm>
                <a:off x="9823459" y="6337618"/>
                <a:ext cx="1403350" cy="61913"/>
              </a:xfrm>
              <a:custGeom>
                <a:avLst/>
                <a:gdLst>
                  <a:gd name="T0" fmla="*/ 884 w 884"/>
                  <a:gd name="T1" fmla="*/ 16 h 39"/>
                  <a:gd name="T2" fmla="*/ 806 w 884"/>
                  <a:gd name="T3" fmla="*/ 39 h 39"/>
                  <a:gd name="T4" fmla="*/ 0 w 884"/>
                  <a:gd name="T5" fmla="*/ 39 h 39"/>
                  <a:gd name="T6" fmla="*/ 0 w 884"/>
                  <a:gd name="T7" fmla="*/ 0 h 39"/>
                  <a:gd name="T8" fmla="*/ 884 w 884"/>
                  <a:gd name="T9" fmla="*/ 0 h 39"/>
                  <a:gd name="T10" fmla="*/ 884 w 884"/>
                  <a:gd name="T11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4" h="39">
                    <a:moveTo>
                      <a:pt x="884" y="16"/>
                    </a:moveTo>
                    <a:cubicBezTo>
                      <a:pt x="884" y="23"/>
                      <a:pt x="854" y="39"/>
                      <a:pt x="806" y="39"/>
                    </a:cubicBezTo>
                    <a:cubicBezTo>
                      <a:pt x="758" y="39"/>
                      <a:pt x="0" y="39"/>
                      <a:pt x="0" y="3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84" y="0"/>
                      <a:pt x="884" y="0"/>
                      <a:pt x="884" y="0"/>
                    </a:cubicBezTo>
                    <a:lnTo>
                      <a:pt x="884" y="16"/>
                    </a:lnTo>
                    <a:close/>
                  </a:path>
                </a:pathLst>
              </a:custGeom>
              <a:solidFill>
                <a:srgbClr val="B3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" name="Freeform 47"/>
              <p:cNvSpPr>
                <a:spLocks/>
              </p:cNvSpPr>
              <p:nvPr/>
            </p:nvSpPr>
            <p:spPr bwMode="auto">
              <a:xfrm>
                <a:off x="8715384" y="4796156"/>
                <a:ext cx="2257425" cy="1546225"/>
              </a:xfrm>
              <a:custGeom>
                <a:avLst/>
                <a:gdLst>
                  <a:gd name="T0" fmla="*/ 1378 w 1423"/>
                  <a:gd name="T1" fmla="*/ 0 h 974"/>
                  <a:gd name="T2" fmla="*/ 45 w 1423"/>
                  <a:gd name="T3" fmla="*/ 0 h 974"/>
                  <a:gd name="T4" fmla="*/ 0 w 1423"/>
                  <a:gd name="T5" fmla="*/ 45 h 974"/>
                  <a:gd name="T6" fmla="*/ 0 w 1423"/>
                  <a:gd name="T7" fmla="*/ 218 h 974"/>
                  <a:gd name="T8" fmla="*/ 0 w 1423"/>
                  <a:gd name="T9" fmla="*/ 929 h 974"/>
                  <a:gd name="T10" fmla="*/ 45 w 1423"/>
                  <a:gd name="T11" fmla="*/ 974 h 974"/>
                  <a:gd name="T12" fmla="*/ 1378 w 1423"/>
                  <a:gd name="T13" fmla="*/ 974 h 974"/>
                  <a:gd name="T14" fmla="*/ 1423 w 1423"/>
                  <a:gd name="T15" fmla="*/ 929 h 974"/>
                  <a:gd name="T16" fmla="*/ 1423 w 1423"/>
                  <a:gd name="T17" fmla="*/ 45 h 974"/>
                  <a:gd name="T18" fmla="*/ 1378 w 1423"/>
                  <a:gd name="T19" fmla="*/ 0 h 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23" h="974">
                    <a:moveTo>
                      <a:pt x="1378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218"/>
                      <a:pt x="0" y="218"/>
                      <a:pt x="0" y="218"/>
                    </a:cubicBezTo>
                    <a:cubicBezTo>
                      <a:pt x="0" y="929"/>
                      <a:pt x="0" y="929"/>
                      <a:pt x="0" y="929"/>
                    </a:cubicBezTo>
                    <a:cubicBezTo>
                      <a:pt x="0" y="954"/>
                      <a:pt x="20" y="974"/>
                      <a:pt x="45" y="974"/>
                    </a:cubicBezTo>
                    <a:cubicBezTo>
                      <a:pt x="1378" y="974"/>
                      <a:pt x="1378" y="974"/>
                      <a:pt x="1378" y="974"/>
                    </a:cubicBezTo>
                    <a:cubicBezTo>
                      <a:pt x="1403" y="974"/>
                      <a:pt x="1423" y="954"/>
                      <a:pt x="1423" y="929"/>
                    </a:cubicBezTo>
                    <a:cubicBezTo>
                      <a:pt x="1423" y="45"/>
                      <a:pt x="1423" y="45"/>
                      <a:pt x="1423" y="45"/>
                    </a:cubicBezTo>
                    <a:cubicBezTo>
                      <a:pt x="1423" y="20"/>
                      <a:pt x="1403" y="0"/>
                      <a:pt x="1378" y="0"/>
                    </a:cubicBezTo>
                    <a:close/>
                  </a:path>
                </a:pathLst>
              </a:custGeom>
              <a:solidFill>
                <a:srgbClr val="D2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" name="Freeform 48"/>
              <p:cNvSpPr>
                <a:spLocks/>
              </p:cNvSpPr>
              <p:nvPr/>
            </p:nvSpPr>
            <p:spPr bwMode="auto">
              <a:xfrm>
                <a:off x="8723322" y="4804093"/>
                <a:ext cx="2243138" cy="1530350"/>
              </a:xfrm>
              <a:custGeom>
                <a:avLst/>
                <a:gdLst>
                  <a:gd name="T0" fmla="*/ 40 w 1414"/>
                  <a:gd name="T1" fmla="*/ 964 h 964"/>
                  <a:gd name="T2" fmla="*/ 0 w 1414"/>
                  <a:gd name="T3" fmla="*/ 924 h 964"/>
                  <a:gd name="T4" fmla="*/ 0 w 1414"/>
                  <a:gd name="T5" fmla="*/ 40 h 964"/>
                  <a:gd name="T6" fmla="*/ 40 w 1414"/>
                  <a:gd name="T7" fmla="*/ 0 h 964"/>
                  <a:gd name="T8" fmla="*/ 1373 w 1414"/>
                  <a:gd name="T9" fmla="*/ 0 h 964"/>
                  <a:gd name="T10" fmla="*/ 1414 w 1414"/>
                  <a:gd name="T11" fmla="*/ 40 h 964"/>
                  <a:gd name="T12" fmla="*/ 1414 w 1414"/>
                  <a:gd name="T13" fmla="*/ 924 h 964"/>
                  <a:gd name="T14" fmla="*/ 1373 w 1414"/>
                  <a:gd name="T15" fmla="*/ 964 h 964"/>
                  <a:gd name="T16" fmla="*/ 40 w 1414"/>
                  <a:gd name="T17" fmla="*/ 964 h 9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4" h="964">
                    <a:moveTo>
                      <a:pt x="40" y="964"/>
                    </a:moveTo>
                    <a:cubicBezTo>
                      <a:pt x="18" y="964"/>
                      <a:pt x="0" y="946"/>
                      <a:pt x="0" y="92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1373" y="0"/>
                      <a:pt x="1373" y="0"/>
                      <a:pt x="1373" y="0"/>
                    </a:cubicBezTo>
                    <a:cubicBezTo>
                      <a:pt x="1396" y="0"/>
                      <a:pt x="1414" y="18"/>
                      <a:pt x="1414" y="40"/>
                    </a:cubicBezTo>
                    <a:cubicBezTo>
                      <a:pt x="1414" y="924"/>
                      <a:pt x="1414" y="924"/>
                      <a:pt x="1414" y="924"/>
                    </a:cubicBezTo>
                    <a:cubicBezTo>
                      <a:pt x="1414" y="946"/>
                      <a:pt x="1396" y="964"/>
                      <a:pt x="1373" y="964"/>
                    </a:cubicBezTo>
                    <a:lnTo>
                      <a:pt x="40" y="964"/>
                    </a:lnTo>
                    <a:close/>
                  </a:path>
                </a:pathLst>
              </a:custGeom>
              <a:solidFill>
                <a:srgbClr val="1818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12" name="Freeform 49"/>
              <p:cNvSpPr>
                <a:spLocks/>
              </p:cNvSpPr>
              <p:nvPr/>
            </p:nvSpPr>
            <p:spPr bwMode="auto">
              <a:xfrm>
                <a:off x="8723322" y="6269356"/>
                <a:ext cx="2243138" cy="65088"/>
              </a:xfrm>
              <a:custGeom>
                <a:avLst/>
                <a:gdLst>
                  <a:gd name="T0" fmla="*/ 1414 w 1414"/>
                  <a:gd name="T1" fmla="*/ 0 h 41"/>
                  <a:gd name="T2" fmla="*/ 1396 w 1414"/>
                  <a:gd name="T3" fmla="*/ 9 h 41"/>
                  <a:gd name="T4" fmla="*/ 18 w 1414"/>
                  <a:gd name="T5" fmla="*/ 9 h 41"/>
                  <a:gd name="T6" fmla="*/ 0 w 1414"/>
                  <a:gd name="T7" fmla="*/ 0 h 41"/>
                  <a:gd name="T8" fmla="*/ 0 w 1414"/>
                  <a:gd name="T9" fmla="*/ 1 h 41"/>
                  <a:gd name="T10" fmla="*/ 40 w 1414"/>
                  <a:gd name="T11" fmla="*/ 41 h 41"/>
                  <a:gd name="T12" fmla="*/ 1373 w 1414"/>
                  <a:gd name="T13" fmla="*/ 41 h 41"/>
                  <a:gd name="T14" fmla="*/ 1414 w 1414"/>
                  <a:gd name="T15" fmla="*/ 1 h 41"/>
                  <a:gd name="T16" fmla="*/ 1414 w 1414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4" h="41">
                    <a:moveTo>
                      <a:pt x="1414" y="0"/>
                    </a:moveTo>
                    <a:cubicBezTo>
                      <a:pt x="1409" y="6"/>
                      <a:pt x="1403" y="9"/>
                      <a:pt x="1396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0" y="9"/>
                      <a:pt x="4" y="6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3"/>
                      <a:pt x="18" y="41"/>
                      <a:pt x="40" y="41"/>
                    </a:cubicBezTo>
                    <a:cubicBezTo>
                      <a:pt x="1373" y="41"/>
                      <a:pt x="1373" y="41"/>
                      <a:pt x="1373" y="41"/>
                    </a:cubicBezTo>
                    <a:cubicBezTo>
                      <a:pt x="1396" y="41"/>
                      <a:pt x="1414" y="23"/>
                      <a:pt x="1414" y="1"/>
                    </a:cubicBezTo>
                    <a:lnTo>
                      <a:pt x="1414" y="0"/>
                    </a:lnTo>
                    <a:close/>
                  </a:path>
                </a:pathLst>
              </a:custGeom>
              <a:solidFill>
                <a:srgbClr val="0C0D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" name="Rectangle 50"/>
              <p:cNvSpPr>
                <a:spLocks noChangeArrowheads="1"/>
              </p:cNvSpPr>
              <p:nvPr/>
            </p:nvSpPr>
            <p:spPr bwMode="auto">
              <a:xfrm>
                <a:off x="8440747" y="6312218"/>
                <a:ext cx="2786063" cy="50800"/>
              </a:xfrm>
              <a:prstGeom prst="rect">
                <a:avLst/>
              </a:prstGeom>
              <a:solidFill>
                <a:srgbClr val="D2D6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" name="Freeform 51"/>
              <p:cNvSpPr>
                <a:spLocks/>
              </p:cNvSpPr>
              <p:nvPr/>
            </p:nvSpPr>
            <p:spPr bwMode="auto">
              <a:xfrm>
                <a:off x="9632959" y="6312218"/>
                <a:ext cx="400050" cy="28575"/>
              </a:xfrm>
              <a:custGeom>
                <a:avLst/>
                <a:gdLst>
                  <a:gd name="T0" fmla="*/ 0 w 252"/>
                  <a:gd name="T1" fmla="*/ 0 h 18"/>
                  <a:gd name="T2" fmla="*/ 22 w 252"/>
                  <a:gd name="T3" fmla="*/ 18 h 18"/>
                  <a:gd name="T4" fmla="*/ 230 w 252"/>
                  <a:gd name="T5" fmla="*/ 18 h 18"/>
                  <a:gd name="T6" fmla="*/ 252 w 252"/>
                  <a:gd name="T7" fmla="*/ 0 h 18"/>
                  <a:gd name="T8" fmla="*/ 0 w 25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2" h="18">
                    <a:moveTo>
                      <a:pt x="0" y="0"/>
                    </a:moveTo>
                    <a:cubicBezTo>
                      <a:pt x="2" y="10"/>
                      <a:pt x="11" y="18"/>
                      <a:pt x="22" y="18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41" y="18"/>
                      <a:pt x="250" y="10"/>
                      <a:pt x="25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" name="Rectangle 52"/>
              <p:cNvSpPr>
                <a:spLocks noChangeArrowheads="1"/>
              </p:cNvSpPr>
              <p:nvPr/>
            </p:nvSpPr>
            <p:spPr bwMode="auto">
              <a:xfrm>
                <a:off x="8797934" y="4900931"/>
                <a:ext cx="2093913" cy="1322388"/>
              </a:xfrm>
              <a:prstGeom prst="rect">
                <a:avLst/>
              </a:prstGeom>
              <a:solidFill>
                <a:srgbClr val="0C0D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" name="Rectangle 53"/>
              <p:cNvSpPr>
                <a:spLocks noChangeArrowheads="1"/>
              </p:cNvSpPr>
              <p:nvPr/>
            </p:nvSpPr>
            <p:spPr bwMode="auto">
              <a:xfrm>
                <a:off x="8804284" y="4908868"/>
                <a:ext cx="2079625" cy="1308100"/>
              </a:xfrm>
              <a:prstGeom prst="rect">
                <a:avLst/>
              </a:pr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" name="Oval 54"/>
              <p:cNvSpPr>
                <a:spLocks noChangeArrowheads="1"/>
              </p:cNvSpPr>
              <p:nvPr/>
            </p:nvSpPr>
            <p:spPr bwMode="auto">
              <a:xfrm>
                <a:off x="9831397" y="4845368"/>
                <a:ext cx="23813" cy="23813"/>
              </a:xfrm>
              <a:prstGeom prst="ellipse">
                <a:avLst/>
              </a:prstGeom>
              <a:solidFill>
                <a:srgbClr val="2C2C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" name="Oval 55"/>
              <p:cNvSpPr>
                <a:spLocks noChangeArrowheads="1"/>
              </p:cNvSpPr>
              <p:nvPr/>
            </p:nvSpPr>
            <p:spPr bwMode="auto">
              <a:xfrm>
                <a:off x="9831397" y="4843781"/>
                <a:ext cx="23813" cy="22225"/>
              </a:xfrm>
              <a:prstGeom prst="ellipse">
                <a:avLst/>
              </a:prstGeom>
              <a:solidFill>
                <a:srgbClr val="0A0A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Oval 56"/>
              <p:cNvSpPr>
                <a:spLocks noChangeArrowheads="1"/>
              </p:cNvSpPr>
              <p:nvPr/>
            </p:nvSpPr>
            <p:spPr bwMode="auto">
              <a:xfrm>
                <a:off x="9836159" y="4846956"/>
                <a:ext cx="14288" cy="1587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" name="Oval 57"/>
              <p:cNvSpPr>
                <a:spLocks noChangeArrowheads="1"/>
              </p:cNvSpPr>
              <p:nvPr/>
            </p:nvSpPr>
            <p:spPr bwMode="auto">
              <a:xfrm>
                <a:off x="9839334" y="4851718"/>
                <a:ext cx="7938" cy="7938"/>
              </a:xfrm>
              <a:prstGeom prst="ellipse">
                <a:avLst/>
              </a:prstGeom>
              <a:solidFill>
                <a:srgbClr val="2C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Freeform 58"/>
              <p:cNvSpPr>
                <a:spLocks/>
              </p:cNvSpPr>
              <p:nvPr/>
            </p:nvSpPr>
            <p:spPr bwMode="auto">
              <a:xfrm>
                <a:off x="9842509" y="4853306"/>
                <a:ext cx="1588" cy="31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DA4476D1-7E92-4552-9D12-C342E881D3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3"/>
            <a:stretch>
              <a:fillRect/>
            </a:stretch>
          </p:blipFill>
          <p:spPr bwMode="auto">
            <a:xfrm>
              <a:off x="2847371" y="1691349"/>
              <a:ext cx="6562377" cy="4400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 flipV="1">
            <a:off x="6301814" y="2864086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24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" name="等腰三角形 24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7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 flipV="1">
            <a:off x="6301814" y="3605235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28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9" name="等腰三角形 28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0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 flipV="1">
            <a:off x="6289458" y="4346384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32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4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7029104" y="278303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活動管理</a:t>
            </a:r>
          </a:p>
        </p:txBody>
      </p:sp>
      <p:sp>
        <p:nvSpPr>
          <p:cNvPr id="40" name="矩形 39"/>
          <p:cNvSpPr/>
          <p:nvPr/>
        </p:nvSpPr>
        <p:spPr>
          <a:xfrm>
            <a:off x="7019206" y="3545039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組織與團隊管理</a:t>
            </a:r>
          </a:p>
        </p:txBody>
      </p:sp>
      <p:sp>
        <p:nvSpPr>
          <p:cNvPr id="41" name="矩形 40"/>
          <p:cNvSpPr/>
          <p:nvPr/>
        </p:nvSpPr>
        <p:spPr>
          <a:xfrm>
            <a:off x="6990631" y="4268939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運動與健康管理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CC3743DF-37CC-4565-B629-603F9806BEC3}"/>
              </a:ext>
            </a:extLst>
          </p:cNvPr>
          <p:cNvGrpSpPr/>
          <p:nvPr/>
        </p:nvGrpSpPr>
        <p:grpSpPr>
          <a:xfrm>
            <a:off x="9572852" y="2205873"/>
            <a:ext cx="2135489" cy="3863302"/>
            <a:chOff x="4123806" y="1753386"/>
            <a:chExt cx="2618836" cy="4737722"/>
          </a:xfrm>
        </p:grpSpPr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EF4018A9-6398-4CD8-9E6D-C9249DC7F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806" y="1753386"/>
              <a:ext cx="2618836" cy="4737722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981C88B4-3985-4993-AC5C-EB24DE5DC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474" b="5973"/>
            <a:stretch/>
          </p:blipFill>
          <p:spPr>
            <a:xfrm>
              <a:off x="4433054" y="2040921"/>
              <a:ext cx="2027575" cy="4125896"/>
            </a:xfrm>
            <a:prstGeom prst="rect">
              <a:avLst/>
            </a:prstGeom>
          </p:spPr>
        </p:pic>
      </p:grpSp>
      <p:grpSp>
        <p:nvGrpSpPr>
          <p:cNvPr id="50" name="组合 99">
            <a:extLst>
              <a:ext uri="{FF2B5EF4-FFF2-40B4-BE49-F238E27FC236}">
                <a16:creationId xmlns:a16="http://schemas.microsoft.com/office/drawing/2014/main" id="{2A937FA6-E8B7-43A6-8BE3-DC3E3F764FE8}"/>
              </a:ext>
            </a:extLst>
          </p:cNvPr>
          <p:cNvGrpSpPr/>
          <p:nvPr/>
        </p:nvGrpSpPr>
        <p:grpSpPr>
          <a:xfrm flipV="1">
            <a:off x="6276085" y="5092610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51" name="椭圆 100">
              <a:extLst>
                <a:ext uri="{FF2B5EF4-FFF2-40B4-BE49-F238E27FC236}">
                  <a16:creationId xmlns:a16="http://schemas.microsoft.com/office/drawing/2014/main" id="{5DF8443E-93BA-49A3-A249-85B242269A3C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2" name="等腰三角形 51">
              <a:extLst>
                <a:ext uri="{FF2B5EF4-FFF2-40B4-BE49-F238E27FC236}">
                  <a16:creationId xmlns:a16="http://schemas.microsoft.com/office/drawing/2014/main" id="{79C1760A-2B86-46B3-8ADF-DD44FACD330E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3" name="椭圆 102">
              <a:extLst>
                <a:ext uri="{FF2B5EF4-FFF2-40B4-BE49-F238E27FC236}">
                  <a16:creationId xmlns:a16="http://schemas.microsoft.com/office/drawing/2014/main" id="{8760E33C-F4BD-4885-99C0-DC516BC8BC6A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A46446FC-63B0-4C1E-8318-ADA62C49800D}"/>
              </a:ext>
            </a:extLst>
          </p:cNvPr>
          <p:cNvSpPr/>
          <p:nvPr/>
        </p:nvSpPr>
        <p:spPr>
          <a:xfrm>
            <a:off x="6955377" y="5036016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訊息發布與推播</a:t>
            </a:r>
          </a:p>
        </p:txBody>
      </p:sp>
      <p:pic>
        <p:nvPicPr>
          <p:cNvPr id="45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314514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批次匯入成員名單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BDAF283E-08C5-47C7-82E5-229F1218709F}"/>
              </a:ext>
            </a:extLst>
          </p:cNvPr>
          <p:cNvGrpSpPr/>
          <p:nvPr/>
        </p:nvGrpSpPr>
        <p:grpSpPr>
          <a:xfrm>
            <a:off x="566146" y="1975420"/>
            <a:ext cx="8034695" cy="4269508"/>
            <a:chOff x="1219201" y="1499696"/>
            <a:chExt cx="9582151" cy="5091801"/>
          </a:xfrm>
        </p:grpSpPr>
        <p:grpSp>
          <p:nvGrpSpPr>
            <p:cNvPr id="4" name="Group 78" descr="e7d195523061f1c0f55f9af68525816972d868573ada39bc763F3977967589A5F92C178830C92595A6CE4D0132F8C206B2B04C416AAA86B7FD80AB023F78DAEB544E2F013E11B2B95AD21703D1C90034A379EC9026EFAAF5D8D3F6EDD7215B01F6CA9944DC1B7CBB028981B370EBF586AED39B972DC52CE5F004550FAC6E8C155833999AD58B7FAEA0473D6F778E738E">
              <a:extLst>
                <a:ext uri="{FF2B5EF4-FFF2-40B4-BE49-F238E27FC236}">
                  <a16:creationId xmlns:a16="http://schemas.microsoft.com/office/drawing/2014/main" id="{474AABEC-AB2A-4168-A2C1-076C3006541E}"/>
                </a:ext>
              </a:extLst>
            </p:cNvPr>
            <p:cNvGrpSpPr/>
            <p:nvPr/>
          </p:nvGrpSpPr>
          <p:grpSpPr>
            <a:xfrm>
              <a:off x="1219201" y="1499696"/>
              <a:ext cx="9582151" cy="5091801"/>
              <a:chOff x="8440747" y="4796156"/>
              <a:chExt cx="2786063" cy="1603375"/>
            </a:xfrm>
          </p:grpSpPr>
          <p:sp>
            <p:nvSpPr>
              <p:cNvPr id="45" name="Freeform 45">
                <a:extLst>
                  <a:ext uri="{FF2B5EF4-FFF2-40B4-BE49-F238E27FC236}">
                    <a16:creationId xmlns:a16="http://schemas.microsoft.com/office/drawing/2014/main" id="{76CCD69C-720D-4FA1-A5B5-6C5255EE4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0747" y="6337618"/>
                <a:ext cx="1403350" cy="61913"/>
              </a:xfrm>
              <a:custGeom>
                <a:avLst/>
                <a:gdLst>
                  <a:gd name="T0" fmla="*/ 0 w 885"/>
                  <a:gd name="T1" fmla="*/ 16 h 39"/>
                  <a:gd name="T2" fmla="*/ 78 w 885"/>
                  <a:gd name="T3" fmla="*/ 39 h 39"/>
                  <a:gd name="T4" fmla="*/ 885 w 885"/>
                  <a:gd name="T5" fmla="*/ 39 h 39"/>
                  <a:gd name="T6" fmla="*/ 885 w 885"/>
                  <a:gd name="T7" fmla="*/ 0 h 39"/>
                  <a:gd name="T8" fmla="*/ 0 w 885"/>
                  <a:gd name="T9" fmla="*/ 0 h 39"/>
                  <a:gd name="T10" fmla="*/ 0 w 885"/>
                  <a:gd name="T11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5" h="39">
                    <a:moveTo>
                      <a:pt x="0" y="16"/>
                    </a:moveTo>
                    <a:cubicBezTo>
                      <a:pt x="0" y="23"/>
                      <a:pt x="30" y="39"/>
                      <a:pt x="78" y="39"/>
                    </a:cubicBezTo>
                    <a:cubicBezTo>
                      <a:pt x="126" y="39"/>
                      <a:pt x="885" y="39"/>
                      <a:pt x="885" y="39"/>
                    </a:cubicBezTo>
                    <a:cubicBezTo>
                      <a:pt x="885" y="0"/>
                      <a:pt x="885" y="0"/>
                      <a:pt x="88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B3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Freeform 46">
                <a:extLst>
                  <a:ext uri="{FF2B5EF4-FFF2-40B4-BE49-F238E27FC236}">
                    <a16:creationId xmlns:a16="http://schemas.microsoft.com/office/drawing/2014/main" id="{15BE40D6-85CF-4968-8C49-023F6C72A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3459" y="6337618"/>
                <a:ext cx="1403350" cy="61913"/>
              </a:xfrm>
              <a:custGeom>
                <a:avLst/>
                <a:gdLst>
                  <a:gd name="T0" fmla="*/ 884 w 884"/>
                  <a:gd name="T1" fmla="*/ 16 h 39"/>
                  <a:gd name="T2" fmla="*/ 806 w 884"/>
                  <a:gd name="T3" fmla="*/ 39 h 39"/>
                  <a:gd name="T4" fmla="*/ 0 w 884"/>
                  <a:gd name="T5" fmla="*/ 39 h 39"/>
                  <a:gd name="T6" fmla="*/ 0 w 884"/>
                  <a:gd name="T7" fmla="*/ 0 h 39"/>
                  <a:gd name="T8" fmla="*/ 884 w 884"/>
                  <a:gd name="T9" fmla="*/ 0 h 39"/>
                  <a:gd name="T10" fmla="*/ 884 w 884"/>
                  <a:gd name="T11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4" h="39">
                    <a:moveTo>
                      <a:pt x="884" y="16"/>
                    </a:moveTo>
                    <a:cubicBezTo>
                      <a:pt x="884" y="23"/>
                      <a:pt x="854" y="39"/>
                      <a:pt x="806" y="39"/>
                    </a:cubicBezTo>
                    <a:cubicBezTo>
                      <a:pt x="758" y="39"/>
                      <a:pt x="0" y="39"/>
                      <a:pt x="0" y="3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84" y="0"/>
                      <a:pt x="884" y="0"/>
                      <a:pt x="884" y="0"/>
                    </a:cubicBezTo>
                    <a:lnTo>
                      <a:pt x="884" y="16"/>
                    </a:lnTo>
                    <a:close/>
                  </a:path>
                </a:pathLst>
              </a:custGeom>
              <a:solidFill>
                <a:srgbClr val="B3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3F6E1681-7AB2-43BD-876C-9B91A7E07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5384" y="4796156"/>
                <a:ext cx="2257425" cy="1546225"/>
              </a:xfrm>
              <a:custGeom>
                <a:avLst/>
                <a:gdLst>
                  <a:gd name="T0" fmla="*/ 1378 w 1423"/>
                  <a:gd name="T1" fmla="*/ 0 h 974"/>
                  <a:gd name="T2" fmla="*/ 45 w 1423"/>
                  <a:gd name="T3" fmla="*/ 0 h 974"/>
                  <a:gd name="T4" fmla="*/ 0 w 1423"/>
                  <a:gd name="T5" fmla="*/ 45 h 974"/>
                  <a:gd name="T6" fmla="*/ 0 w 1423"/>
                  <a:gd name="T7" fmla="*/ 218 h 974"/>
                  <a:gd name="T8" fmla="*/ 0 w 1423"/>
                  <a:gd name="T9" fmla="*/ 929 h 974"/>
                  <a:gd name="T10" fmla="*/ 45 w 1423"/>
                  <a:gd name="T11" fmla="*/ 974 h 974"/>
                  <a:gd name="T12" fmla="*/ 1378 w 1423"/>
                  <a:gd name="T13" fmla="*/ 974 h 974"/>
                  <a:gd name="T14" fmla="*/ 1423 w 1423"/>
                  <a:gd name="T15" fmla="*/ 929 h 974"/>
                  <a:gd name="T16" fmla="*/ 1423 w 1423"/>
                  <a:gd name="T17" fmla="*/ 45 h 974"/>
                  <a:gd name="T18" fmla="*/ 1378 w 1423"/>
                  <a:gd name="T19" fmla="*/ 0 h 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23" h="974">
                    <a:moveTo>
                      <a:pt x="1378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218"/>
                      <a:pt x="0" y="218"/>
                      <a:pt x="0" y="218"/>
                    </a:cubicBezTo>
                    <a:cubicBezTo>
                      <a:pt x="0" y="929"/>
                      <a:pt x="0" y="929"/>
                      <a:pt x="0" y="929"/>
                    </a:cubicBezTo>
                    <a:cubicBezTo>
                      <a:pt x="0" y="954"/>
                      <a:pt x="20" y="974"/>
                      <a:pt x="45" y="974"/>
                    </a:cubicBezTo>
                    <a:cubicBezTo>
                      <a:pt x="1378" y="974"/>
                      <a:pt x="1378" y="974"/>
                      <a:pt x="1378" y="974"/>
                    </a:cubicBezTo>
                    <a:cubicBezTo>
                      <a:pt x="1403" y="974"/>
                      <a:pt x="1423" y="954"/>
                      <a:pt x="1423" y="929"/>
                    </a:cubicBezTo>
                    <a:cubicBezTo>
                      <a:pt x="1423" y="45"/>
                      <a:pt x="1423" y="45"/>
                      <a:pt x="1423" y="45"/>
                    </a:cubicBezTo>
                    <a:cubicBezTo>
                      <a:pt x="1423" y="20"/>
                      <a:pt x="1403" y="0"/>
                      <a:pt x="1378" y="0"/>
                    </a:cubicBezTo>
                    <a:close/>
                  </a:path>
                </a:pathLst>
              </a:custGeom>
              <a:solidFill>
                <a:srgbClr val="D2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8" name="Freeform 48">
                <a:extLst>
                  <a:ext uri="{FF2B5EF4-FFF2-40B4-BE49-F238E27FC236}">
                    <a16:creationId xmlns:a16="http://schemas.microsoft.com/office/drawing/2014/main" id="{DB4B05C7-62E8-4EAC-88EE-D9B0844F8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3322" y="4804093"/>
                <a:ext cx="2243138" cy="1530350"/>
              </a:xfrm>
              <a:custGeom>
                <a:avLst/>
                <a:gdLst>
                  <a:gd name="T0" fmla="*/ 40 w 1414"/>
                  <a:gd name="T1" fmla="*/ 964 h 964"/>
                  <a:gd name="T2" fmla="*/ 0 w 1414"/>
                  <a:gd name="T3" fmla="*/ 924 h 964"/>
                  <a:gd name="T4" fmla="*/ 0 w 1414"/>
                  <a:gd name="T5" fmla="*/ 40 h 964"/>
                  <a:gd name="T6" fmla="*/ 40 w 1414"/>
                  <a:gd name="T7" fmla="*/ 0 h 964"/>
                  <a:gd name="T8" fmla="*/ 1373 w 1414"/>
                  <a:gd name="T9" fmla="*/ 0 h 964"/>
                  <a:gd name="T10" fmla="*/ 1414 w 1414"/>
                  <a:gd name="T11" fmla="*/ 40 h 964"/>
                  <a:gd name="T12" fmla="*/ 1414 w 1414"/>
                  <a:gd name="T13" fmla="*/ 924 h 964"/>
                  <a:gd name="T14" fmla="*/ 1373 w 1414"/>
                  <a:gd name="T15" fmla="*/ 964 h 964"/>
                  <a:gd name="T16" fmla="*/ 40 w 1414"/>
                  <a:gd name="T17" fmla="*/ 964 h 9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4" h="964">
                    <a:moveTo>
                      <a:pt x="40" y="964"/>
                    </a:moveTo>
                    <a:cubicBezTo>
                      <a:pt x="18" y="964"/>
                      <a:pt x="0" y="946"/>
                      <a:pt x="0" y="92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1373" y="0"/>
                      <a:pt x="1373" y="0"/>
                      <a:pt x="1373" y="0"/>
                    </a:cubicBezTo>
                    <a:cubicBezTo>
                      <a:pt x="1396" y="0"/>
                      <a:pt x="1414" y="18"/>
                      <a:pt x="1414" y="40"/>
                    </a:cubicBezTo>
                    <a:cubicBezTo>
                      <a:pt x="1414" y="924"/>
                      <a:pt x="1414" y="924"/>
                      <a:pt x="1414" y="924"/>
                    </a:cubicBezTo>
                    <a:cubicBezTo>
                      <a:pt x="1414" y="946"/>
                      <a:pt x="1396" y="964"/>
                      <a:pt x="1373" y="964"/>
                    </a:cubicBezTo>
                    <a:lnTo>
                      <a:pt x="40" y="964"/>
                    </a:lnTo>
                    <a:close/>
                  </a:path>
                </a:pathLst>
              </a:custGeom>
              <a:solidFill>
                <a:srgbClr val="1818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9" name="Freeform 49">
                <a:extLst>
                  <a:ext uri="{FF2B5EF4-FFF2-40B4-BE49-F238E27FC236}">
                    <a16:creationId xmlns:a16="http://schemas.microsoft.com/office/drawing/2014/main" id="{4E2C7C88-4139-42F4-95E3-EEEA31E29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3322" y="6269356"/>
                <a:ext cx="2243138" cy="65088"/>
              </a:xfrm>
              <a:custGeom>
                <a:avLst/>
                <a:gdLst>
                  <a:gd name="T0" fmla="*/ 1414 w 1414"/>
                  <a:gd name="T1" fmla="*/ 0 h 41"/>
                  <a:gd name="T2" fmla="*/ 1396 w 1414"/>
                  <a:gd name="T3" fmla="*/ 9 h 41"/>
                  <a:gd name="T4" fmla="*/ 18 w 1414"/>
                  <a:gd name="T5" fmla="*/ 9 h 41"/>
                  <a:gd name="T6" fmla="*/ 0 w 1414"/>
                  <a:gd name="T7" fmla="*/ 0 h 41"/>
                  <a:gd name="T8" fmla="*/ 0 w 1414"/>
                  <a:gd name="T9" fmla="*/ 1 h 41"/>
                  <a:gd name="T10" fmla="*/ 40 w 1414"/>
                  <a:gd name="T11" fmla="*/ 41 h 41"/>
                  <a:gd name="T12" fmla="*/ 1373 w 1414"/>
                  <a:gd name="T13" fmla="*/ 41 h 41"/>
                  <a:gd name="T14" fmla="*/ 1414 w 1414"/>
                  <a:gd name="T15" fmla="*/ 1 h 41"/>
                  <a:gd name="T16" fmla="*/ 1414 w 1414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4" h="41">
                    <a:moveTo>
                      <a:pt x="1414" y="0"/>
                    </a:moveTo>
                    <a:cubicBezTo>
                      <a:pt x="1409" y="6"/>
                      <a:pt x="1403" y="9"/>
                      <a:pt x="1396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0" y="9"/>
                      <a:pt x="4" y="6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3"/>
                      <a:pt x="18" y="41"/>
                      <a:pt x="40" y="41"/>
                    </a:cubicBezTo>
                    <a:cubicBezTo>
                      <a:pt x="1373" y="41"/>
                      <a:pt x="1373" y="41"/>
                      <a:pt x="1373" y="41"/>
                    </a:cubicBezTo>
                    <a:cubicBezTo>
                      <a:pt x="1396" y="41"/>
                      <a:pt x="1414" y="23"/>
                      <a:pt x="1414" y="1"/>
                    </a:cubicBezTo>
                    <a:lnTo>
                      <a:pt x="1414" y="0"/>
                    </a:lnTo>
                    <a:close/>
                  </a:path>
                </a:pathLst>
              </a:custGeom>
              <a:solidFill>
                <a:srgbClr val="0C0D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0" name="Rectangle 50">
                <a:extLst>
                  <a:ext uri="{FF2B5EF4-FFF2-40B4-BE49-F238E27FC236}">
                    <a16:creationId xmlns:a16="http://schemas.microsoft.com/office/drawing/2014/main" id="{5406B911-7FD5-45E7-A591-FDCA6F0DD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0747" y="6312218"/>
                <a:ext cx="2786063" cy="50800"/>
              </a:xfrm>
              <a:prstGeom prst="rect">
                <a:avLst/>
              </a:prstGeom>
              <a:solidFill>
                <a:srgbClr val="D2D6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1" name="Freeform 51">
                <a:extLst>
                  <a:ext uri="{FF2B5EF4-FFF2-40B4-BE49-F238E27FC236}">
                    <a16:creationId xmlns:a16="http://schemas.microsoft.com/office/drawing/2014/main" id="{A2669E7C-9138-48BF-A1FA-76C14FEAA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2959" y="6312218"/>
                <a:ext cx="400050" cy="28575"/>
              </a:xfrm>
              <a:custGeom>
                <a:avLst/>
                <a:gdLst>
                  <a:gd name="T0" fmla="*/ 0 w 252"/>
                  <a:gd name="T1" fmla="*/ 0 h 18"/>
                  <a:gd name="T2" fmla="*/ 22 w 252"/>
                  <a:gd name="T3" fmla="*/ 18 h 18"/>
                  <a:gd name="T4" fmla="*/ 230 w 252"/>
                  <a:gd name="T5" fmla="*/ 18 h 18"/>
                  <a:gd name="T6" fmla="*/ 252 w 252"/>
                  <a:gd name="T7" fmla="*/ 0 h 18"/>
                  <a:gd name="T8" fmla="*/ 0 w 25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2" h="18">
                    <a:moveTo>
                      <a:pt x="0" y="0"/>
                    </a:moveTo>
                    <a:cubicBezTo>
                      <a:pt x="2" y="10"/>
                      <a:pt x="11" y="18"/>
                      <a:pt x="22" y="18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41" y="18"/>
                      <a:pt x="250" y="10"/>
                      <a:pt x="25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2" name="Rectangle 52">
                <a:extLst>
                  <a:ext uri="{FF2B5EF4-FFF2-40B4-BE49-F238E27FC236}">
                    <a16:creationId xmlns:a16="http://schemas.microsoft.com/office/drawing/2014/main" id="{F7765B86-8923-4A06-98FB-65D2DDD68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7934" y="4900931"/>
                <a:ext cx="2093913" cy="1322388"/>
              </a:xfrm>
              <a:prstGeom prst="rect">
                <a:avLst/>
              </a:prstGeom>
              <a:solidFill>
                <a:srgbClr val="0C0D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3" name="Rectangle 53">
                <a:extLst>
                  <a:ext uri="{FF2B5EF4-FFF2-40B4-BE49-F238E27FC236}">
                    <a16:creationId xmlns:a16="http://schemas.microsoft.com/office/drawing/2014/main" id="{AAC50EA5-1242-421E-893D-800B6CBF1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04284" y="4908868"/>
                <a:ext cx="2079625" cy="1308100"/>
              </a:xfrm>
              <a:prstGeom prst="rect">
                <a:avLst/>
              </a:pr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4" name="Oval 54">
                <a:extLst>
                  <a:ext uri="{FF2B5EF4-FFF2-40B4-BE49-F238E27FC236}">
                    <a16:creationId xmlns:a16="http://schemas.microsoft.com/office/drawing/2014/main" id="{AFECE3BA-A14D-4FAB-9DD3-84AF08620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1397" y="4845368"/>
                <a:ext cx="23813" cy="23813"/>
              </a:xfrm>
              <a:prstGeom prst="ellipse">
                <a:avLst/>
              </a:prstGeom>
              <a:solidFill>
                <a:srgbClr val="2C2C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5" name="Oval 55">
                <a:extLst>
                  <a:ext uri="{FF2B5EF4-FFF2-40B4-BE49-F238E27FC236}">
                    <a16:creationId xmlns:a16="http://schemas.microsoft.com/office/drawing/2014/main" id="{11BC05A0-7C31-4034-A253-CAFEE433E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1397" y="4843781"/>
                <a:ext cx="23813" cy="22225"/>
              </a:xfrm>
              <a:prstGeom prst="ellipse">
                <a:avLst/>
              </a:prstGeom>
              <a:solidFill>
                <a:srgbClr val="0A0A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6" name="Oval 56">
                <a:extLst>
                  <a:ext uri="{FF2B5EF4-FFF2-40B4-BE49-F238E27FC236}">
                    <a16:creationId xmlns:a16="http://schemas.microsoft.com/office/drawing/2014/main" id="{9DB50F9C-AD84-409C-B9C6-1F728D942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6159" y="4846956"/>
                <a:ext cx="14288" cy="1587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7" name="Oval 57">
                <a:extLst>
                  <a:ext uri="{FF2B5EF4-FFF2-40B4-BE49-F238E27FC236}">
                    <a16:creationId xmlns:a16="http://schemas.microsoft.com/office/drawing/2014/main" id="{B5A67591-2C44-4BA9-A2AA-395C1DD61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9334" y="4851718"/>
                <a:ext cx="7938" cy="7938"/>
              </a:xfrm>
              <a:prstGeom prst="ellipse">
                <a:avLst/>
              </a:prstGeom>
              <a:solidFill>
                <a:srgbClr val="2C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8" name="Freeform 58">
                <a:extLst>
                  <a:ext uri="{FF2B5EF4-FFF2-40B4-BE49-F238E27FC236}">
                    <a16:creationId xmlns:a16="http://schemas.microsoft.com/office/drawing/2014/main" id="{71D003EB-8384-463C-BD83-6A644A069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2509" y="4853306"/>
                <a:ext cx="1588" cy="31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pic>
          <p:nvPicPr>
            <p:cNvPr id="59" name="Picture 10">
              <a:extLst>
                <a:ext uri="{FF2B5EF4-FFF2-40B4-BE49-F238E27FC236}">
                  <a16:creationId xmlns:a16="http://schemas.microsoft.com/office/drawing/2014/main" id="{8FDD75A5-AFB7-4535-8309-5D8E54D000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041" b="17493"/>
            <a:stretch/>
          </p:blipFill>
          <p:spPr bwMode="auto">
            <a:xfrm>
              <a:off x="2466534" y="1822445"/>
              <a:ext cx="7177314" cy="4189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向右箭號 39">
            <a:extLst>
              <a:ext uri="{FF2B5EF4-FFF2-40B4-BE49-F238E27FC236}">
                <a16:creationId xmlns:a16="http://schemas.microsoft.com/office/drawing/2014/main" id="{B437C6BA-32EF-474C-978D-71ADAA11FFCB}"/>
              </a:ext>
            </a:extLst>
          </p:cNvPr>
          <p:cNvSpPr/>
          <p:nvPr/>
        </p:nvSpPr>
        <p:spPr>
          <a:xfrm rot="16200000">
            <a:off x="2329342" y="4850259"/>
            <a:ext cx="600617" cy="342918"/>
          </a:xfrm>
          <a:prstGeom prst="rightArrow">
            <a:avLst/>
          </a:prstGeom>
          <a:solidFill>
            <a:srgbClr val="2A9995"/>
          </a:solidFill>
          <a:ln>
            <a:solidFill>
              <a:srgbClr val="2A999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27" name="圆角矩形 95">
            <a:extLst>
              <a:ext uri="{FF2B5EF4-FFF2-40B4-BE49-F238E27FC236}">
                <a16:creationId xmlns:a16="http://schemas.microsoft.com/office/drawing/2014/main" id="{F948CB3F-7263-4E4F-869D-869B4CA1C12C}"/>
              </a:ext>
            </a:extLst>
          </p:cNvPr>
          <p:cNvSpPr/>
          <p:nvPr/>
        </p:nvSpPr>
        <p:spPr>
          <a:xfrm>
            <a:off x="1577924" y="2898775"/>
            <a:ext cx="4392641" cy="600614"/>
          </a:xfrm>
          <a:prstGeom prst="roundRect">
            <a:avLst>
              <a:gd name="adj" fmla="val 50000"/>
            </a:avLst>
          </a:prstGeom>
          <a:solidFill>
            <a:srgbClr val="2A99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點選「新增成員」下載</a:t>
            </a:r>
            <a:r>
              <a:rPr lang="en-US" altLang="zh-TW" sz="2000" dirty="0"/>
              <a:t>EXCEL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向右箭號 37">
            <a:extLst>
              <a:ext uri="{FF2B5EF4-FFF2-40B4-BE49-F238E27FC236}">
                <a16:creationId xmlns:a16="http://schemas.microsoft.com/office/drawing/2014/main" id="{EB8795B8-A32B-4FC5-B091-3ED0D559CFE7}"/>
              </a:ext>
            </a:extLst>
          </p:cNvPr>
          <p:cNvSpPr/>
          <p:nvPr/>
        </p:nvSpPr>
        <p:spPr>
          <a:xfrm>
            <a:off x="1612042" y="3498379"/>
            <a:ext cx="713207" cy="346549"/>
          </a:xfrm>
          <a:prstGeom prst="rightArrow">
            <a:avLst/>
          </a:prstGeom>
          <a:solidFill>
            <a:srgbClr val="2A9995"/>
          </a:solidFill>
          <a:ln>
            <a:solidFill>
              <a:srgbClr val="2A999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62" name="圆角矩形 95">
            <a:extLst>
              <a:ext uri="{FF2B5EF4-FFF2-40B4-BE49-F238E27FC236}">
                <a16:creationId xmlns:a16="http://schemas.microsoft.com/office/drawing/2014/main" id="{1704C44C-CBD4-4875-B59E-299F5700D49E}"/>
              </a:ext>
            </a:extLst>
          </p:cNvPr>
          <p:cNvSpPr/>
          <p:nvPr/>
        </p:nvSpPr>
        <p:spPr>
          <a:xfrm>
            <a:off x="1607465" y="5334536"/>
            <a:ext cx="4392641" cy="600614"/>
          </a:xfrm>
          <a:prstGeom prst="roundRect">
            <a:avLst>
              <a:gd name="adj" fmla="val 50000"/>
            </a:avLst>
          </a:prstGeom>
          <a:solidFill>
            <a:srgbClr val="2A99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選擇檔案、匯入資料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副標題 2">
            <a:extLst>
              <a:ext uri="{FF2B5EF4-FFF2-40B4-BE49-F238E27FC236}">
                <a16:creationId xmlns:a16="http://schemas.microsoft.com/office/drawing/2014/main" id="{58F119E3-E869-4364-8597-25B19D64F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0149" y="1200149"/>
            <a:ext cx="9286876" cy="885825"/>
          </a:xfrm>
        </p:spPr>
        <p:txBody>
          <a:bodyPr/>
          <a:lstStyle/>
          <a:p>
            <a:r>
              <a:rPr lang="zh-TW" altLang="en-US" sz="1800" dirty="0"/>
              <a:t>一次匯入成員名單立即協助員工註冊，</a:t>
            </a:r>
            <a:r>
              <a:rPr lang="en-US" altLang="zh-TW" sz="1800" dirty="0"/>
              <a:t> EXCEL</a:t>
            </a:r>
            <a:r>
              <a:rPr lang="zh-TW" altLang="en-US" sz="1800" dirty="0"/>
              <a:t>檔黃色為必填欄位。</a:t>
            </a:r>
            <a:endParaRPr lang="zh-TW" altLang="en-US" dirty="0"/>
          </a:p>
        </p:txBody>
      </p:sp>
      <p:pic>
        <p:nvPicPr>
          <p:cNvPr id="29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/>
          <a:srcRect t="1992" b="2367"/>
          <a:stretch/>
        </p:blipFill>
        <p:spPr>
          <a:xfrm>
            <a:off x="4583493" y="3665955"/>
            <a:ext cx="7414269" cy="12924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98447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觀看成員即時數據 匯出達標成績</a:t>
            </a: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670D1F0E-22BC-4ED0-89D1-BE73C486F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356" y="6296654"/>
            <a:ext cx="2003116" cy="3522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群組 53">
            <a:extLst>
              <a:ext uri="{FF2B5EF4-FFF2-40B4-BE49-F238E27FC236}">
                <a16:creationId xmlns:a16="http://schemas.microsoft.com/office/drawing/2014/main" id="{5A2F65A0-849F-4095-8D71-B28D1AD8C80E}"/>
              </a:ext>
            </a:extLst>
          </p:cNvPr>
          <p:cNvGrpSpPr/>
          <p:nvPr/>
        </p:nvGrpSpPr>
        <p:grpSpPr>
          <a:xfrm>
            <a:off x="1129287" y="1817623"/>
            <a:ext cx="10687571" cy="4479031"/>
            <a:chOff x="7381932" y="465139"/>
            <a:chExt cx="12296627" cy="5217652"/>
          </a:xfrm>
        </p:grpSpPr>
        <p:grpSp>
          <p:nvGrpSpPr>
            <p:cNvPr id="6" name="群組 50">
              <a:extLst>
                <a:ext uri="{FF2B5EF4-FFF2-40B4-BE49-F238E27FC236}">
                  <a16:creationId xmlns:a16="http://schemas.microsoft.com/office/drawing/2014/main" id="{95AEFD35-7BF3-4530-9DB3-633662E7AD1E}"/>
                </a:ext>
              </a:extLst>
            </p:cNvPr>
            <p:cNvGrpSpPr/>
            <p:nvPr/>
          </p:nvGrpSpPr>
          <p:grpSpPr>
            <a:xfrm>
              <a:off x="12756899" y="465139"/>
              <a:ext cx="6921660" cy="5217652"/>
              <a:chOff x="10763553" y="-2441633"/>
              <a:chExt cx="11352304" cy="8557538"/>
            </a:xfrm>
          </p:grpSpPr>
          <p:pic>
            <p:nvPicPr>
              <p:cNvPr id="48" name="Picture 2">
                <a:extLst>
                  <a:ext uri="{FF2B5EF4-FFF2-40B4-BE49-F238E27FC236}">
                    <a16:creationId xmlns:a16="http://schemas.microsoft.com/office/drawing/2014/main" id="{7950E7E8-7CD9-47C4-AAAA-2DB99FB8E8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63553" y="-2441633"/>
                <a:ext cx="11352304" cy="8557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矩形: 圓角 48">
                <a:extLst>
                  <a:ext uri="{FF2B5EF4-FFF2-40B4-BE49-F238E27FC236}">
                    <a16:creationId xmlns:a16="http://schemas.microsoft.com/office/drawing/2014/main" id="{880B62AF-3EA8-411D-8407-CE11267A3683}"/>
                  </a:ext>
                </a:extLst>
              </p:cNvPr>
              <p:cNvSpPr/>
              <p:nvPr/>
            </p:nvSpPr>
            <p:spPr>
              <a:xfrm>
                <a:off x="14991717" y="-1884524"/>
                <a:ext cx="837666" cy="758132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矩形: 圓角 49">
                <a:extLst>
                  <a:ext uri="{FF2B5EF4-FFF2-40B4-BE49-F238E27FC236}">
                    <a16:creationId xmlns:a16="http://schemas.microsoft.com/office/drawing/2014/main" id="{5018CF22-AE5C-4AC9-8B66-D8673398C965}"/>
                  </a:ext>
                </a:extLst>
              </p:cNvPr>
              <p:cNvSpPr/>
              <p:nvPr/>
            </p:nvSpPr>
            <p:spPr>
              <a:xfrm>
                <a:off x="16984509" y="-1812077"/>
                <a:ext cx="1872040" cy="750888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矩形: 圓角 14">
                <a:extLst>
                  <a:ext uri="{FF2B5EF4-FFF2-40B4-BE49-F238E27FC236}">
                    <a16:creationId xmlns:a16="http://schemas.microsoft.com/office/drawing/2014/main" id="{E5B5E349-9F00-4408-A137-0A7A55CD1F27}"/>
                  </a:ext>
                </a:extLst>
              </p:cNvPr>
              <p:cNvSpPr/>
              <p:nvPr/>
            </p:nvSpPr>
            <p:spPr>
              <a:xfrm>
                <a:off x="15925152" y="-1812077"/>
                <a:ext cx="837666" cy="758132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4" name="Picture 5">
              <a:extLst>
                <a:ext uri="{FF2B5EF4-FFF2-40B4-BE49-F238E27FC236}">
                  <a16:creationId xmlns:a16="http://schemas.microsoft.com/office/drawing/2014/main" id="{B9DD07CF-169D-4EDB-8F85-D4988621D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932" y="465139"/>
              <a:ext cx="5235043" cy="2794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副標題 2">
            <a:extLst>
              <a:ext uri="{FF2B5EF4-FFF2-40B4-BE49-F238E27FC236}">
                <a16:creationId xmlns:a16="http://schemas.microsoft.com/office/drawing/2014/main" id="{219F94DD-398C-4144-879E-BDA267821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0149" y="1200149"/>
            <a:ext cx="9286876" cy="885825"/>
          </a:xfrm>
        </p:spPr>
        <p:txBody>
          <a:bodyPr/>
          <a:lstStyle/>
          <a:p>
            <a:r>
              <a:rPr lang="zh-TW" altLang="en-US" sz="1800" dirty="0"/>
              <a:t>後台可觀看成員即時數據，活動結束匯出</a:t>
            </a:r>
            <a:r>
              <a:rPr lang="en-US" altLang="zh-TW" sz="1800" dirty="0"/>
              <a:t>EXCEL</a:t>
            </a:r>
            <a:r>
              <a:rPr lang="zh-TW" altLang="en-US" sz="1800" dirty="0"/>
              <a:t>檔達標成績。</a:t>
            </a:r>
            <a:endParaRPr lang="zh-TW" altLang="en-US" dirty="0"/>
          </a:p>
        </p:txBody>
      </p:sp>
      <p:pic>
        <p:nvPicPr>
          <p:cNvPr id="18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35356" y="169413"/>
            <a:ext cx="2159000" cy="472626"/>
          </a:xfrm>
          <a:prstGeom prst="rect">
            <a:avLst/>
          </a:prstGeom>
          <a:noFill/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/>
          <a:srcRect b="70104"/>
          <a:stretch/>
        </p:blipFill>
        <p:spPr>
          <a:xfrm>
            <a:off x="1097434" y="4314870"/>
            <a:ext cx="4581872" cy="116473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6"/>
          <a:srcRect t="71430" b="-260"/>
          <a:stretch/>
        </p:blipFill>
        <p:spPr>
          <a:xfrm>
            <a:off x="1097436" y="5173436"/>
            <a:ext cx="4581871" cy="112321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200149" y="4883058"/>
            <a:ext cx="914400" cy="241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1200149" y="5186573"/>
            <a:ext cx="914400" cy="241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1200149" y="5498001"/>
            <a:ext cx="914400" cy="241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639261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>
            <a:extLst>
              <a:ext uri="{FF2B5EF4-FFF2-40B4-BE49-F238E27FC236}">
                <a16:creationId xmlns:a16="http://schemas.microsoft.com/office/drawing/2014/main" id="{F00A58BF-2700-42D1-BFBB-1DB7998480D0}"/>
              </a:ext>
            </a:extLst>
          </p:cNvPr>
          <p:cNvSpPr/>
          <p:nvPr/>
        </p:nvSpPr>
        <p:spPr>
          <a:xfrm rot="5400000">
            <a:off x="4719527" y="-2982432"/>
            <a:ext cx="2752947" cy="12191999"/>
          </a:xfrm>
          <a:prstGeom prst="rect">
            <a:avLst/>
          </a:prstGeom>
          <a:gradFill>
            <a:gsLst>
              <a:gs pos="0">
                <a:srgbClr val="16CCC8"/>
              </a:gs>
              <a:gs pos="100000">
                <a:srgbClr val="8B56D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pic>
        <p:nvPicPr>
          <p:cNvPr id="6" name="Picture 2" descr="C:\Users\1708002\Desktop\新增資料夾\joiiup Logo-all工作用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931" y="2052390"/>
            <a:ext cx="4742940" cy="1381926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775534" y="3155395"/>
            <a:ext cx="4678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服務方案介紹</a:t>
            </a: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71953" y="2459126"/>
            <a:ext cx="6096000" cy="130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方案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活動基礎方案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方案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健康促進方案</a:t>
            </a:r>
          </a:p>
        </p:txBody>
      </p:sp>
    </p:spTree>
    <p:extLst>
      <p:ext uri="{BB962C8B-B14F-4D97-AF65-F5344CB8AC3E}">
        <p14:creationId xmlns:p14="http://schemas.microsoft.com/office/powerpoint/2010/main" val="27002552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158947" y="425896"/>
            <a:ext cx="8818557" cy="860643"/>
          </a:xfrm>
        </p:spPr>
        <p:txBody>
          <a:bodyPr lIns="121917" tIns="60958" rIns="121917" bIns="60958">
            <a:normAutofit/>
          </a:bodyPr>
          <a:lstStyle/>
          <a:p>
            <a:r>
              <a:rPr lang="en-US" altLang="zh-TW" sz="3600" dirty="0">
                <a:solidFill>
                  <a:schemeClr val="bg1"/>
                </a:solidFill>
                <a:cs typeface="+mn-ea"/>
                <a:sym typeface="+mn-lt"/>
              </a:rPr>
              <a:t>JoiiCare</a:t>
            </a:r>
            <a:r>
              <a:rPr lang="zh-TW" altLang="en-US" sz="3600" dirty="0">
                <a:solidFill>
                  <a:schemeClr val="bg1"/>
                </a:solidFill>
                <a:cs typeface="+mn-ea"/>
                <a:sym typeface="+mn-lt"/>
              </a:rPr>
              <a:t>服務方案</a:t>
            </a:r>
            <a:endParaRPr lang="en-ID" altLang="zh-TW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AutoShape 2" descr="客服icon图片_客服icon素材_客服icon模板免费下载-六图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8" descr="Customer service - Free user ico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1" name="AutoShape 10" descr="Customer service agent - Free technology icon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2" name="AutoShape 12" descr="Customer service - Free user icon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3" name="AutoShape 14" descr="Customer service - Free technology icon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4" name="AutoShape 16" descr="Customer service - Free technology icon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" name="AutoShape 18" descr="Customer service free ico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8" name="Picture 4" descr="C:\Users\1708002\Desktop\新增資料夾\方案表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696" y="1074738"/>
            <a:ext cx="7678589" cy="5576184"/>
          </a:xfrm>
          <a:prstGeom prst="rect">
            <a:avLst/>
          </a:prstGeom>
          <a:noFill/>
        </p:spPr>
      </p:pic>
      <p:pic>
        <p:nvPicPr>
          <p:cNvPr id="12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6002202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>
            <a:extLst>
              <a:ext uri="{FF2B5EF4-FFF2-40B4-BE49-F238E27FC236}">
                <a16:creationId xmlns:a16="http://schemas.microsoft.com/office/drawing/2014/main" id="{F00A58BF-2700-42D1-BFBB-1DB7998480D0}"/>
              </a:ext>
            </a:extLst>
          </p:cNvPr>
          <p:cNvSpPr/>
          <p:nvPr/>
        </p:nvSpPr>
        <p:spPr>
          <a:xfrm rot="5400000">
            <a:off x="4256178" y="-2967208"/>
            <a:ext cx="3679636" cy="12191999"/>
          </a:xfrm>
          <a:prstGeom prst="rect">
            <a:avLst/>
          </a:prstGeom>
          <a:gradFill>
            <a:gsLst>
              <a:gs pos="0">
                <a:srgbClr val="16CCC8"/>
              </a:gs>
              <a:gs pos="100000">
                <a:srgbClr val="8B56D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72534" y="2490796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cs typeface="+mn-ea"/>
                <a:sym typeface="+mn-lt"/>
              </a:rPr>
              <a:t>可加購加值功能</a:t>
            </a:r>
            <a:endParaRPr lang="zh-TW" altLang="en-US" sz="3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38947" y="1181516"/>
            <a:ext cx="7653050" cy="3674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/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串接穿戴式裝置功能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運動不必帶手機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/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JoiiGym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徒手鍛鍊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AI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魔鏡 </a:t>
            </a:r>
            <a:r>
              <a:rPr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(B.</a:t>
            </a:r>
            <a:r>
              <a:rPr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健康促進方案限定</a:t>
            </a:r>
            <a:r>
              <a:rPr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200000"/>
              </a:lnSpc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/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人體儀錶板資料後台管理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含生理量測設備串接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/  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活動遊戲化模組</a:t>
            </a:r>
            <a:endParaRPr lang="en-US" altLang="zh-TW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/  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客製化專屬活動獎章</a:t>
            </a:r>
            <a:endParaRPr lang="en-US" altLang="zh-TW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6595223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00149" y="465138"/>
            <a:ext cx="8172451" cy="506412"/>
          </a:xfrm>
        </p:spPr>
        <p:txBody>
          <a:bodyPr lIns="121917" tIns="60958" rIns="121917" bIns="60958">
            <a:normAutofit fontScale="90000"/>
          </a:bodyPr>
          <a:lstStyle/>
          <a:p>
            <a:r>
              <a:rPr lang="zh-TW" altLang="en-US" sz="3600" dirty="0">
                <a:solidFill>
                  <a:schemeClr val="bg1"/>
                </a:solidFill>
                <a:cs typeface="+mn-ea"/>
                <a:sym typeface="+mn-lt"/>
              </a:rPr>
              <a:t>加值功能介紹 </a:t>
            </a:r>
            <a:r>
              <a:rPr lang="en-US" altLang="zh-TW" sz="3600" dirty="0">
                <a:solidFill>
                  <a:schemeClr val="bg1"/>
                </a:solidFill>
                <a:cs typeface="+mn-ea"/>
                <a:sym typeface="+mn-lt"/>
              </a:rPr>
              <a:t>/ </a:t>
            </a:r>
            <a:r>
              <a:rPr lang="zh-TW" altLang="en-US" sz="3600" dirty="0">
                <a:solidFill>
                  <a:srgbClr val="66FFFF"/>
                </a:solidFill>
                <a:latin typeface="+mn-ea"/>
              </a:rPr>
              <a:t>串接穿戴式裝置</a:t>
            </a:r>
            <a:br>
              <a:rPr lang="zh-TW" altLang="en-US" sz="3600" dirty="0">
                <a:solidFill>
                  <a:srgbClr val="66FFFF"/>
                </a:solidFill>
              </a:rPr>
            </a:br>
            <a:endParaRPr lang="en-ID" altLang="zh-TW" sz="3600" dirty="0">
              <a:solidFill>
                <a:srgbClr val="66FFFF"/>
              </a:solidFill>
              <a:cs typeface="+mn-ea"/>
              <a:sym typeface="+mn-lt"/>
            </a:endParaRPr>
          </a:p>
        </p:txBody>
      </p:sp>
      <p:sp>
        <p:nvSpPr>
          <p:cNvPr id="4" name="AutoShape 2" descr="客服icon图片_客服icon素材_客服icon模板免费下载-六图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8" descr="Customer service - Free user ico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1" name="AutoShape 10" descr="Customer service agent - Free technology icon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2" name="AutoShape 12" descr="Customer service - Free user icon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3" name="AutoShape 14" descr="Customer service - Free technology icon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4" name="AutoShape 16" descr="Customer service - Free technology icon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" name="AutoShape 18" descr="Customer service free ico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6" name="Picture 2" descr="C:\Users\1708002\Desktop\同步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9415" y="2511667"/>
            <a:ext cx="2253492" cy="4069311"/>
          </a:xfrm>
          <a:prstGeom prst="rect">
            <a:avLst/>
          </a:prstGeom>
          <a:noFill/>
        </p:spPr>
      </p:pic>
      <p:pic>
        <p:nvPicPr>
          <p:cNvPr id="1028" name="Picture 4" descr="C:\Users\1708002\Desktop\19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9560" y="4114718"/>
            <a:ext cx="1828800" cy="2438400"/>
          </a:xfrm>
          <a:prstGeom prst="rect">
            <a:avLst/>
          </a:prstGeom>
          <a:noFill/>
        </p:spPr>
      </p:pic>
      <p:pic>
        <p:nvPicPr>
          <p:cNvPr id="1027" name="Picture 3" descr="D:\joanna-虹映科技\電商素材\VENU 2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8282" y="4070269"/>
            <a:ext cx="2482849" cy="2482849"/>
          </a:xfrm>
          <a:prstGeom prst="rect">
            <a:avLst/>
          </a:prstGeom>
          <a:noFill/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6EAA17D1-7A7E-4EC9-8DF0-531BE390F88D}"/>
              </a:ext>
            </a:extLst>
          </p:cNvPr>
          <p:cNvSpPr/>
          <p:nvPr/>
        </p:nvSpPr>
        <p:spPr>
          <a:xfrm>
            <a:off x="1069974" y="1123949"/>
            <a:ext cx="11005485" cy="17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TW" altLang="en-US" b="1" dirty="0">
                <a:solidFill>
                  <a:schemeClr val="bg1"/>
                </a:solidFill>
                <a:latin typeface="+mn-ea"/>
              </a:rPr>
              <a:t>  不帶手機就能進行計步、距離</a:t>
            </a:r>
            <a:r>
              <a:rPr lang="en-US" altLang="zh-TW" b="1" dirty="0">
                <a:solidFill>
                  <a:schemeClr val="bg1"/>
                </a:solidFill>
                <a:latin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latin typeface="+mn-ea"/>
              </a:rPr>
              <a:t>線上路跑、健走、自行車</a:t>
            </a:r>
            <a:r>
              <a:rPr lang="en-US" altLang="zh-TW" b="1" dirty="0">
                <a:solidFill>
                  <a:schemeClr val="bg1"/>
                </a:solidFill>
                <a:latin typeface="+mn-ea"/>
              </a:rPr>
              <a:t>)</a:t>
            </a:r>
            <a:r>
              <a:rPr lang="zh-TW" altLang="en-US" b="1" dirty="0">
                <a:solidFill>
                  <a:schemeClr val="bg1"/>
                </a:solidFill>
                <a:latin typeface="+mn-ea"/>
              </a:rPr>
              <a:t>、消耗熱量、運動時間計算</a:t>
            </a:r>
            <a:endParaRPr lang="en-US" altLang="zh-TW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TW" altLang="en-US" b="1" dirty="0">
                <a:solidFill>
                  <a:schemeClr val="bg1"/>
                </a:solidFill>
                <a:latin typeface="+mn-ea"/>
              </a:rPr>
              <a:t>  支援 </a:t>
            </a:r>
            <a:r>
              <a:rPr lang="en-US" altLang="zh-TW" b="1" dirty="0">
                <a:solidFill>
                  <a:schemeClr val="bg1"/>
                </a:solidFill>
                <a:latin typeface="+mn-ea"/>
              </a:rPr>
              <a:t>Garmin</a:t>
            </a:r>
            <a:r>
              <a:rPr lang="zh-TW" altLang="en-US" b="1" dirty="0">
                <a:solidFill>
                  <a:schemeClr val="bg1"/>
                </a:solidFill>
                <a:latin typeface="+mn-ea"/>
              </a:rPr>
              <a:t>、</a:t>
            </a:r>
            <a:r>
              <a:rPr lang="en-US" altLang="zh-TW" b="1" dirty="0">
                <a:solidFill>
                  <a:schemeClr val="bg1"/>
                </a:solidFill>
              </a:rPr>
              <a:t>Apple Watch</a:t>
            </a:r>
            <a:r>
              <a:rPr lang="zh-TW" altLang="en-US" b="1" dirty="0">
                <a:solidFill>
                  <a:schemeClr val="bg1"/>
                </a:solidFill>
              </a:rPr>
              <a:t>、</a:t>
            </a:r>
            <a:r>
              <a:rPr lang="en-US" altLang="zh-TW" b="1" dirty="0">
                <a:solidFill>
                  <a:schemeClr val="bg1"/>
                </a:solidFill>
              </a:rPr>
              <a:t>Fitbit</a:t>
            </a:r>
            <a:r>
              <a:rPr lang="zh-TW" altLang="en-US" b="1" dirty="0">
                <a:solidFill>
                  <a:schemeClr val="bg1"/>
                </a:solidFill>
              </a:rPr>
              <a:t>、</a:t>
            </a:r>
            <a:r>
              <a:rPr lang="en-US" altLang="zh-TW" b="1" dirty="0" err="1">
                <a:solidFill>
                  <a:schemeClr val="bg1"/>
                </a:solidFill>
              </a:rPr>
              <a:t>Docter</a:t>
            </a:r>
            <a:r>
              <a:rPr lang="en-US" altLang="zh-TW" b="1" dirty="0">
                <a:solidFill>
                  <a:schemeClr val="bg1"/>
                </a:solidFill>
              </a:rPr>
              <a:t> Watch</a:t>
            </a:r>
            <a:r>
              <a:rPr lang="zh-TW" altLang="en-US" b="1" dirty="0">
                <a:solidFill>
                  <a:schemeClr val="bg1"/>
                </a:solidFill>
              </a:rPr>
              <a:t>、</a:t>
            </a:r>
            <a:r>
              <a:rPr lang="en-US" altLang="zh-TW" b="1" dirty="0">
                <a:solidFill>
                  <a:schemeClr val="bg1"/>
                </a:solidFill>
              </a:rPr>
              <a:t>Samsung</a:t>
            </a:r>
            <a:r>
              <a:rPr lang="zh-TW" altLang="en-US" b="1" dirty="0">
                <a:solidFill>
                  <a:schemeClr val="bg1"/>
                </a:solidFill>
              </a:rPr>
              <a:t> 五款心率裝置</a:t>
            </a:r>
            <a:r>
              <a:rPr lang="zh-TW" altLang="en-US" b="1" dirty="0">
                <a:solidFill>
                  <a:srgbClr val="FFFF00"/>
                </a:solidFill>
              </a:rPr>
              <a:t>完整</a:t>
            </a:r>
            <a:r>
              <a:rPr lang="zh-TW" altLang="en-US" b="1" dirty="0">
                <a:solidFill>
                  <a:schemeClr val="bg1"/>
                </a:solidFill>
              </a:rPr>
              <a:t>的運動資料同步</a:t>
            </a:r>
            <a:endParaRPr lang="en-US" altLang="zh-TW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TW" altLang="en-US" b="1" dirty="0">
                <a:solidFill>
                  <a:schemeClr val="bg1"/>
                </a:solidFill>
                <a:latin typeface="+mn-ea"/>
              </a:rPr>
              <a:t> 接收</a:t>
            </a:r>
            <a:r>
              <a:rPr lang="en-US" altLang="zh-TW" b="1" dirty="0">
                <a:solidFill>
                  <a:schemeClr val="bg1"/>
                </a:solidFill>
              </a:rPr>
              <a:t>GATT</a:t>
            </a:r>
            <a:r>
              <a:rPr lang="zh-TW" altLang="en-US" b="1" dirty="0">
                <a:solidFill>
                  <a:schemeClr val="bg1"/>
                </a:solidFill>
              </a:rPr>
              <a:t>標準等藍牙心率裝置</a:t>
            </a:r>
            <a:endParaRPr lang="en-US" altLang="zh-TW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TW" altLang="en-US" b="1" dirty="0">
                <a:solidFill>
                  <a:schemeClr val="bg1"/>
                </a:solidFill>
                <a:latin typeface="+mn-ea"/>
              </a:rPr>
              <a:t>  可計算有效運動時間與心率</a:t>
            </a:r>
            <a:endParaRPr lang="en-US" altLang="zh-TW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94" name="Picture 2" descr="C:\Users\1403002\Downloads\thumbnail_IMG_5680.jpg">
            <a:extLst>
              <a:ext uri="{FF2B5EF4-FFF2-40B4-BE49-F238E27FC236}">
                <a16:creationId xmlns:a16="http://schemas.microsoft.com/office/drawing/2014/main" id="{0440C4BE-CAE1-4665-8D88-FCCBA6850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863" y="2620651"/>
            <a:ext cx="2173928" cy="377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8834254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00149" y="465138"/>
            <a:ext cx="8877301" cy="506412"/>
          </a:xfrm>
        </p:spPr>
        <p:txBody>
          <a:bodyPr lIns="121917" tIns="60958" rIns="121917" bIns="60958">
            <a:normAutofit fontScale="90000"/>
          </a:bodyPr>
          <a:lstStyle/>
          <a:p>
            <a:r>
              <a:rPr lang="zh-TW" altLang="en-US" sz="3600" dirty="0">
                <a:solidFill>
                  <a:schemeClr val="bg1"/>
                </a:solidFill>
                <a:cs typeface="+mn-ea"/>
                <a:sym typeface="+mn-lt"/>
              </a:rPr>
              <a:t>加值功能介紹 </a:t>
            </a:r>
            <a:r>
              <a:rPr lang="en-US" altLang="zh-TW" sz="3600" dirty="0">
                <a:solidFill>
                  <a:schemeClr val="bg1"/>
                </a:solidFill>
                <a:cs typeface="+mn-ea"/>
                <a:sym typeface="+mn-lt"/>
              </a:rPr>
              <a:t>/ </a:t>
            </a:r>
            <a:r>
              <a:rPr lang="en-US" altLang="zh-TW" sz="3600" dirty="0">
                <a:solidFill>
                  <a:srgbClr val="66FFFF"/>
                </a:solidFill>
                <a:latin typeface="+mn-ea"/>
                <a:ea typeface="+mn-ea"/>
              </a:rPr>
              <a:t>JoiiGym</a:t>
            </a:r>
            <a:r>
              <a:rPr lang="zh-TW" altLang="en-US" sz="3600" dirty="0">
                <a:solidFill>
                  <a:srgbClr val="66FFFF"/>
                </a:solidFill>
                <a:latin typeface="+mn-ea"/>
                <a:ea typeface="+mn-ea"/>
              </a:rPr>
              <a:t>居家健身 </a:t>
            </a:r>
            <a:r>
              <a:rPr lang="en-US" altLang="zh-TW" sz="3600" dirty="0">
                <a:solidFill>
                  <a:srgbClr val="66FFFF"/>
                </a:solidFill>
                <a:latin typeface="+mn-ea"/>
                <a:ea typeface="+mn-ea"/>
              </a:rPr>
              <a:t>(B</a:t>
            </a:r>
            <a:r>
              <a:rPr lang="zh-TW" altLang="en-US" sz="3600" dirty="0">
                <a:solidFill>
                  <a:srgbClr val="66FFFF"/>
                </a:solidFill>
                <a:latin typeface="+mn-ea"/>
                <a:ea typeface="+mn-ea"/>
              </a:rPr>
              <a:t>方案限定</a:t>
            </a:r>
            <a:r>
              <a:rPr lang="en-US" altLang="zh-TW" sz="3600" dirty="0">
                <a:solidFill>
                  <a:srgbClr val="66FFFF"/>
                </a:solidFill>
                <a:latin typeface="+mn-ea"/>
              </a:rPr>
              <a:t>)</a:t>
            </a:r>
            <a:br>
              <a:rPr lang="en-US" altLang="zh-TW" sz="3600" dirty="0">
                <a:solidFill>
                  <a:srgbClr val="66FFFF"/>
                </a:solidFill>
                <a:latin typeface="+mn-ea"/>
              </a:rPr>
            </a:br>
            <a:endParaRPr lang="en-ID" altLang="zh-TW" sz="3600" dirty="0">
              <a:solidFill>
                <a:srgbClr val="66FFFF"/>
              </a:solidFill>
              <a:cs typeface="+mn-ea"/>
              <a:sym typeface="+mn-lt"/>
            </a:endParaRPr>
          </a:p>
        </p:txBody>
      </p:sp>
      <p:sp>
        <p:nvSpPr>
          <p:cNvPr id="4" name="AutoShape 2" descr="客服icon图片_客服icon素材_客服icon模板免费下载-六图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8" descr="Customer service - Free user ico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1" name="AutoShape 10" descr="Customer service agent - Free technology icon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2" name="AutoShape 12" descr="Customer service - Free user icon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3" name="AutoShape 14" descr="Customer service - Free technology icon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4" name="AutoShape 16" descr="Customer service - Free technology icon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" name="AutoShape 18" descr="Customer service free ico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AutoShape 2" descr="6-Move HIIT Workout to Strengthen and Sculpt | 8fit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58" name="Picture 2" descr="C:\Users\1708002\Desktop\2022-10-26 15 57 29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4368" y="2636888"/>
            <a:ext cx="3640869" cy="4119512"/>
          </a:xfrm>
          <a:prstGeom prst="rect">
            <a:avLst/>
          </a:prstGeom>
          <a:noFill/>
        </p:spPr>
      </p:pic>
      <p:pic>
        <p:nvPicPr>
          <p:cNvPr id="64" name="圖片 63" descr="joiigym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7677" y="2429434"/>
            <a:ext cx="2376691" cy="4292005"/>
          </a:xfrm>
          <a:prstGeom prst="rect">
            <a:avLst/>
          </a:prstGeom>
        </p:spPr>
      </p:pic>
      <p:sp>
        <p:nvSpPr>
          <p:cNvPr id="70" name="矩形 69">
            <a:extLst>
              <a:ext uri="{FF2B5EF4-FFF2-40B4-BE49-F238E27FC236}">
                <a16:creationId xmlns:a16="http://schemas.microsoft.com/office/drawing/2014/main" id="{F2783843-5B3D-4BE9-A7BA-8B473453B7D1}"/>
              </a:ext>
            </a:extLst>
          </p:cNvPr>
          <p:cNvSpPr/>
          <p:nvPr/>
        </p:nvSpPr>
        <p:spPr>
          <a:xfrm>
            <a:off x="1069975" y="1123949"/>
            <a:ext cx="7904343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TW" altLang="en-US" b="1" dirty="0">
                <a:solidFill>
                  <a:schemeClr val="bg1"/>
                </a:solidFill>
                <a:latin typeface="+mn-ea"/>
              </a:rPr>
              <a:t>  舉辦員工線上揪團競賽活動，健走、路跑不再是唯一選擇</a:t>
            </a:r>
            <a:endParaRPr lang="en-US" altLang="zh-TW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TW" altLang="en-US" b="1" dirty="0">
                <a:solidFill>
                  <a:schemeClr val="bg1"/>
                </a:solidFill>
                <a:latin typeface="+mn-ea"/>
              </a:rPr>
              <a:t>  </a:t>
            </a:r>
            <a:r>
              <a:rPr lang="en-US" altLang="zh-TW" b="1" dirty="0">
                <a:solidFill>
                  <a:schemeClr val="bg1"/>
                </a:solidFill>
                <a:latin typeface="+mn-ea"/>
              </a:rPr>
              <a:t>JoiiGym</a:t>
            </a:r>
            <a:r>
              <a:rPr lang="zh-TW" altLang="en-US" b="1" dirty="0">
                <a:solidFill>
                  <a:schemeClr val="bg1"/>
                </a:solidFill>
                <a:latin typeface="+mn-ea"/>
              </a:rPr>
              <a:t>多種徒手鍛鍊項目找出屬於自己的健身方式</a:t>
            </a:r>
            <a:endParaRPr lang="en-US" altLang="zh-TW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0" name="Picture 2" descr="C:\Users\1708002\Desktop\APP_愛運動joiigym-05.png">
            <a:extLst>
              <a:ext uri="{FF2B5EF4-FFF2-40B4-BE49-F238E27FC236}">
                <a16:creationId xmlns:a16="http://schemas.microsoft.com/office/drawing/2014/main" id="{B4D9C2A1-62CC-4C1D-BA98-9115962B5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2424" y="2047567"/>
            <a:ext cx="4148511" cy="4584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20119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/>
          <p:cNvGrpSpPr/>
          <p:nvPr/>
        </p:nvGrpSpPr>
        <p:grpSpPr>
          <a:xfrm>
            <a:off x="653554" y="782208"/>
            <a:ext cx="10884892" cy="5293585"/>
            <a:chOff x="266096" y="1244009"/>
            <a:chExt cx="11402467" cy="5475769"/>
          </a:xfrm>
        </p:grpSpPr>
        <p:grpSp>
          <p:nvGrpSpPr>
            <p:cNvPr id="7" name="群組 6"/>
            <p:cNvGrpSpPr/>
            <p:nvPr/>
          </p:nvGrpSpPr>
          <p:grpSpPr>
            <a:xfrm>
              <a:off x="266096" y="1254643"/>
              <a:ext cx="6301963" cy="5465135"/>
              <a:chOff x="-120540" y="670559"/>
              <a:chExt cx="6878891" cy="5965451"/>
            </a:xfrm>
          </p:grpSpPr>
          <p:grpSp>
            <p:nvGrpSpPr>
              <p:cNvPr id="6" name="群組 5"/>
              <p:cNvGrpSpPr/>
              <p:nvPr/>
            </p:nvGrpSpPr>
            <p:grpSpPr>
              <a:xfrm>
                <a:off x="-120540" y="670559"/>
                <a:ext cx="6878891" cy="5965451"/>
                <a:chOff x="2056570" y="754911"/>
                <a:chExt cx="6878891" cy="5965451"/>
              </a:xfrm>
            </p:grpSpPr>
            <p:grpSp>
              <p:nvGrpSpPr>
                <p:cNvPr id="2" name="群組 1"/>
                <p:cNvGrpSpPr/>
                <p:nvPr/>
              </p:nvGrpSpPr>
              <p:grpSpPr>
                <a:xfrm>
                  <a:off x="2056570" y="754911"/>
                  <a:ext cx="6878891" cy="5965451"/>
                  <a:chOff x="1767486" y="239945"/>
                  <a:chExt cx="7295831" cy="6480418"/>
                </a:xfrm>
              </p:grpSpPr>
              <p:pic>
                <p:nvPicPr>
                  <p:cNvPr id="3074" name="Picture 2" descr="https://blog.hamibook.com.tw/wp-content/uploads/2022/07/%E9%81%8B%E5%8B%95%E6%AF%94%E4%BD%A0%E6%83%B3%E7%9A%84%E9%82%84%E8%BC%95%E9%AC%86%EF%BC%9A%E7%B5%82%E7%B5%90%E6%83%B0%E6%80%A7%E3%80%81%E7%AA%81%E7%A0%B4%E9%99%90%E5%88%B6%E7%9A%84%E4%BA%BA%E6%80%A7%E5%8C%96%E9%81%8B%E5%8B%9502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67486" y="239945"/>
                    <a:ext cx="7295831" cy="34440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76" name="Picture 4" descr="https://blog.hamibook.com.tw/wp-content/uploads/2022/07/%E9%81%8B%E5%8B%95%E6%AF%94%E4%BD%A0%E6%83%B3%E7%9A%84%E9%82%84%E8%BC%95%E9%AC%86%EF%BC%9A%E7%B5%82%E7%B5%90%E6%83%B0%E6%80%A7%E3%80%81%E7%AA%81%E7%A0%B4%E9%99%90%E5%88%B6%E7%9A%84%E4%BA%BA%E6%80%A7%E5%8C%96%E9%81%8B%E5%8B%9503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67486" y="3684008"/>
                    <a:ext cx="7295830" cy="303635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4" name="矩形 3"/>
                <p:cNvSpPr/>
                <p:nvPr/>
              </p:nvSpPr>
              <p:spPr>
                <a:xfrm>
                  <a:off x="3869605" y="1092179"/>
                  <a:ext cx="347242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sz="1400" b="1" dirty="0"/>
                    <a:t>107</a:t>
                  </a:r>
                  <a:r>
                    <a:rPr lang="zh-TW" altLang="en-US" sz="1400" b="1" dirty="0"/>
                    <a:t>年各年齡層符合「</a:t>
                  </a:r>
                  <a:r>
                    <a:rPr lang="en-US" altLang="zh-TW" sz="1400" b="1" dirty="0"/>
                    <a:t>7333</a:t>
                  </a:r>
                  <a:r>
                    <a:rPr lang="zh-TW" altLang="en-US" sz="1400" b="1" dirty="0"/>
                    <a:t>」人口百分比</a:t>
                  </a:r>
                </a:p>
              </p:txBody>
            </p:sp>
          </p:grpSp>
          <p:sp>
            <p:nvSpPr>
              <p:cNvPr id="5" name="矩形 4"/>
              <p:cNvSpPr/>
              <p:nvPr/>
            </p:nvSpPr>
            <p:spPr>
              <a:xfrm>
                <a:off x="2358658" y="1315604"/>
                <a:ext cx="248801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/>
                <a:r>
                  <a:rPr lang="en-US" altLang="zh-TW" sz="1200" b="1" dirty="0"/>
                  <a:t>Source: </a:t>
                </a:r>
              </a:p>
              <a:p>
                <a:pPr fontAlgn="base"/>
                <a:r>
                  <a:rPr lang="zh-TW" altLang="en-US" sz="1200" b="1" dirty="0"/>
                  <a:t>運動比你想的還輕鬆：終結惰性、突破限制的人性化運動</a:t>
                </a:r>
                <a:endParaRPr lang="en-US" altLang="zh-TW" sz="1200" b="1" dirty="0"/>
              </a:p>
              <a:p>
                <a:pPr fontAlgn="base"/>
                <a:r>
                  <a:rPr lang="zh-TW" altLang="en-US" sz="1200" b="1" dirty="0"/>
                  <a:t>陳俊忠 教授 著</a:t>
                </a:r>
              </a:p>
            </p:txBody>
          </p:sp>
        </p:grpSp>
        <p:pic>
          <p:nvPicPr>
            <p:cNvPr id="12" name="Picture 5" descr="內圖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6266" y="3423248"/>
              <a:ext cx="4801125" cy="3293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圓角矩形 12"/>
            <p:cNvSpPr/>
            <p:nvPr/>
          </p:nvSpPr>
          <p:spPr>
            <a:xfrm>
              <a:off x="6951958" y="4836228"/>
              <a:ext cx="3821373" cy="358752"/>
            </a:xfrm>
            <a:prstGeom prst="roundRect">
              <a:avLst/>
            </a:prstGeom>
            <a:noFill/>
            <a:ln w="38100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rgbClr val="66FFFF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952072" y="5753772"/>
              <a:ext cx="1703629" cy="669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200" b="1" dirty="0"/>
                <a:t>2022</a:t>
              </a:r>
              <a:r>
                <a:rPr lang="zh-TW" altLang="en-US" sz="1200" b="1" dirty="0"/>
                <a:t>年</a:t>
              </a:r>
              <a:r>
                <a:rPr lang="en-US" altLang="zh-TW" sz="1200" b="1" dirty="0"/>
                <a:t>《50+》</a:t>
              </a:r>
              <a:r>
                <a:rPr lang="zh-TW" altLang="en-US" sz="1200" b="1" dirty="0"/>
                <a:t>「全台第一次！</a:t>
              </a:r>
              <a:r>
                <a:rPr lang="en-US" altLang="zh-TW" sz="1200" b="1" dirty="0"/>
                <a:t>50+</a:t>
              </a:r>
              <a:r>
                <a:rPr lang="zh-TW" altLang="en-US" sz="1200" b="1" dirty="0"/>
                <a:t>世代不後悔大調查」</a:t>
              </a:r>
            </a:p>
          </p:txBody>
        </p:sp>
        <p:pic>
          <p:nvPicPr>
            <p:cNvPr id="4102" name="Picture 6" descr="2020疫情首年傳染病幾乎消失// 不健康餘命大減5個月降幅10年之最- 生活- 自由時報電子報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9"/>
            <a:stretch>
              <a:fillRect/>
            </a:stretch>
          </p:blipFill>
          <p:spPr bwMode="auto">
            <a:xfrm>
              <a:off x="6854454" y="1244009"/>
              <a:ext cx="4814109" cy="3120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  <p:sp>
        <p:nvSpPr>
          <p:cNvPr id="16" name="圓角矩形 15"/>
          <p:cNvSpPr/>
          <p:nvPr/>
        </p:nvSpPr>
        <p:spPr>
          <a:xfrm>
            <a:off x="7035934" y="3853179"/>
            <a:ext cx="4490234" cy="346816"/>
          </a:xfrm>
          <a:prstGeom prst="roundRect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66FFFF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F829714-A070-430D-AE14-990F1299B05B}"/>
              </a:ext>
            </a:extLst>
          </p:cNvPr>
          <p:cNvSpPr txBox="1"/>
          <p:nvPr/>
        </p:nvSpPr>
        <p:spPr>
          <a:xfrm>
            <a:off x="562187" y="6072492"/>
            <a:ext cx="6365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+mj-ea"/>
                <a:ea typeface="+mj-ea"/>
              </a:rPr>
              <a:t>職場是台灣慢性病的溫床</a:t>
            </a:r>
            <a:r>
              <a:rPr lang="en-US" altLang="zh-TW" sz="4000" b="1" dirty="0">
                <a:solidFill>
                  <a:schemeClr val="bg1"/>
                </a:solidFill>
                <a:latin typeface="+mj-ea"/>
                <a:ea typeface="+mj-ea"/>
              </a:rPr>
              <a:t>!!!</a:t>
            </a:r>
            <a:endParaRPr lang="zh-TW" altLang="en-US" sz="4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84530042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200149" y="2160853"/>
            <a:ext cx="9663201" cy="4335682"/>
            <a:chOff x="897992" y="1477947"/>
            <a:chExt cx="10570922" cy="4468974"/>
          </a:xfrm>
        </p:grpSpPr>
        <p:pic>
          <p:nvPicPr>
            <p:cNvPr id="16" name="49629A8B-A7AB-4DE5-92B5-806EC13C08F7">
              <a:extLst>
                <a:ext uri="{FF2B5EF4-FFF2-40B4-BE49-F238E27FC236}">
                  <a16:creationId xmlns:a16="http://schemas.microsoft.com/office/drawing/2014/main" id="{459CF5DF-6DA5-48F9-B577-F492EC799B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992" y="1477947"/>
              <a:ext cx="2127536" cy="4468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66F9892B-68D7-40C6-A1D8-306D74460AD9">
              <a:extLst>
                <a:ext uri="{FF2B5EF4-FFF2-40B4-BE49-F238E27FC236}">
                  <a16:creationId xmlns:a16="http://schemas.microsoft.com/office/drawing/2014/main" id="{C3F793E7-CD4B-4987-AF4A-3856BBEA99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42" y="1477947"/>
              <a:ext cx="2033182" cy="4460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81986F26-3E3E-427D-83F2-7F22F47973EA">
              <a:extLst>
                <a:ext uri="{FF2B5EF4-FFF2-40B4-BE49-F238E27FC236}">
                  <a16:creationId xmlns:a16="http://schemas.microsoft.com/office/drawing/2014/main" id="{820098D7-55FF-46F6-9C39-A304F7797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137" y="1477947"/>
              <a:ext cx="2026992" cy="443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5740C966-8FA8-468A-A7D7-59A9C9B7BC0C">
              <a:extLst>
                <a:ext uri="{FF2B5EF4-FFF2-40B4-BE49-F238E27FC236}">
                  <a16:creationId xmlns:a16="http://schemas.microsoft.com/office/drawing/2014/main" id="{9B0A5EE9-020D-4A8D-AF61-81A211B601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7366" y="1477947"/>
              <a:ext cx="2122232" cy="4460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F304FFBA-CC4A-4D56-B870-4E4B84A38762">
              <a:extLst>
                <a:ext uri="{FF2B5EF4-FFF2-40B4-BE49-F238E27FC236}">
                  <a16:creationId xmlns:a16="http://schemas.microsoft.com/office/drawing/2014/main" id="{1FFB5272-12CF-445E-B962-E905B263F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4834" y="1481548"/>
              <a:ext cx="2044080" cy="4457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語音泡泡: 矩形 9">
            <a:extLst>
              <a:ext uri="{FF2B5EF4-FFF2-40B4-BE49-F238E27FC236}">
                <a16:creationId xmlns:a16="http://schemas.microsoft.com/office/drawing/2014/main" id="{E13912E5-1606-48A8-A77D-426A6167F53D}"/>
              </a:ext>
            </a:extLst>
          </p:cNvPr>
          <p:cNvSpPr/>
          <p:nvPr/>
        </p:nvSpPr>
        <p:spPr>
          <a:xfrm>
            <a:off x="612775" y="5589217"/>
            <a:ext cx="2532489" cy="1108446"/>
          </a:xfrm>
          <a:prstGeom prst="wedgeRectCallout">
            <a:avLst>
              <a:gd name="adj1" fmla="val 59022"/>
              <a:gd name="adj2" fmla="val -1970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00149" y="465138"/>
            <a:ext cx="8285374" cy="506412"/>
          </a:xfrm>
        </p:spPr>
        <p:txBody>
          <a:bodyPr lIns="121917" tIns="60958" rIns="121917" bIns="60958">
            <a:normAutofit fontScale="90000"/>
          </a:bodyPr>
          <a:lstStyle/>
          <a:p>
            <a:r>
              <a:rPr lang="zh-TW" altLang="en-US" sz="3600" dirty="0">
                <a:solidFill>
                  <a:schemeClr val="bg1"/>
                </a:solidFill>
                <a:cs typeface="+mn-ea"/>
                <a:sym typeface="+mn-lt"/>
              </a:rPr>
              <a:t>加值功能介紹 </a:t>
            </a:r>
            <a:r>
              <a:rPr lang="en-US" altLang="zh-TW" sz="3600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TW" alt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TW" altLang="en-US" sz="3600" dirty="0">
                <a:solidFill>
                  <a:srgbClr val="66FFFF"/>
                </a:solidFill>
                <a:latin typeface="+mn-ea"/>
              </a:rPr>
              <a:t>人體儀錶板資料後台管理</a:t>
            </a:r>
            <a:endParaRPr lang="en-ID" altLang="zh-TW" sz="3600" dirty="0">
              <a:solidFill>
                <a:srgbClr val="66FFFF"/>
              </a:solidFill>
              <a:cs typeface="+mn-ea"/>
              <a:sym typeface="+mn-lt"/>
            </a:endParaRPr>
          </a:p>
        </p:txBody>
      </p:sp>
      <p:sp>
        <p:nvSpPr>
          <p:cNvPr id="4" name="AutoShape 2" descr="客服icon图片_客服icon素材_客服icon模板免费下载-六图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8" descr="Customer service - Free user ico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1" name="AutoShape 10" descr="Customer service agent - Free technology icon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2" name="AutoShape 12" descr="Customer service - Free user icon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3" name="AutoShape 14" descr="Customer service - Free technology icon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4" name="AutoShape 16" descr="Customer service - Free technology icon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" name="AutoShape 18" descr="Customer service free ico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AutoShape 2" descr="6-Move HIIT Workout to Strengthen and Sculpt | 8fit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B904647-F932-4D0F-A6B1-291552C4AC2F}"/>
              </a:ext>
            </a:extLst>
          </p:cNvPr>
          <p:cNvSpPr/>
          <p:nvPr/>
        </p:nvSpPr>
        <p:spPr>
          <a:xfrm>
            <a:off x="1069975" y="1123949"/>
            <a:ext cx="10965589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TW" altLang="en-US" b="1" dirty="0">
                <a:solidFill>
                  <a:schemeClr val="bg1"/>
                </a:solidFill>
                <a:latin typeface="+mn-ea"/>
              </a:rPr>
              <a:t>  </a:t>
            </a:r>
            <a:r>
              <a:rPr lang="en-US" altLang="zh-TW" b="1" dirty="0">
                <a:solidFill>
                  <a:schemeClr val="bg1"/>
                </a:solidFill>
                <a:latin typeface="+mn-ea"/>
              </a:rPr>
              <a:t>17</a:t>
            </a:r>
            <a:r>
              <a:rPr lang="zh-TW" altLang="en-US" b="1" dirty="0">
                <a:solidFill>
                  <a:schemeClr val="bg1"/>
                </a:solidFill>
                <a:latin typeface="+mn-ea"/>
              </a:rPr>
              <a:t>項生理量測指標分成體態、體能、生理、心理以及睡眠五大面向瞭解自己身體的健康指數</a:t>
            </a:r>
            <a:endParaRPr lang="en-US" altLang="zh-TW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TW" b="1" dirty="0">
                <a:solidFill>
                  <a:schemeClr val="bg1"/>
                </a:solidFill>
                <a:latin typeface="+mn-ea"/>
              </a:rPr>
              <a:t>  </a:t>
            </a:r>
            <a:r>
              <a:rPr lang="zh-TW" altLang="en-US" b="1" dirty="0">
                <a:solidFill>
                  <a:schemeClr val="bg1"/>
                </a:solidFill>
                <a:latin typeface="+mn-ea"/>
              </a:rPr>
              <a:t>透過手動記錄、穿戴裝置串接、生理量測裝置串接 </a:t>
            </a:r>
            <a:r>
              <a:rPr lang="en-US" altLang="zh-TW" b="1" dirty="0">
                <a:solidFill>
                  <a:schemeClr val="bg1"/>
                </a:solidFill>
                <a:latin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latin typeface="+mn-ea"/>
              </a:rPr>
              <a:t>全家寶、</a:t>
            </a:r>
            <a:r>
              <a:rPr lang="en-US" altLang="zh-TW" b="1" dirty="0">
                <a:solidFill>
                  <a:schemeClr val="bg1"/>
                </a:solidFill>
                <a:latin typeface="+mn-ea"/>
              </a:rPr>
              <a:t>LEADTEK</a:t>
            </a:r>
            <a:r>
              <a:rPr lang="zh-TW" altLang="en-US" b="1" dirty="0">
                <a:solidFill>
                  <a:schemeClr val="bg1"/>
                </a:solidFill>
                <a:latin typeface="+mn-ea"/>
              </a:rPr>
              <a:t>、</a:t>
            </a:r>
            <a:r>
              <a:rPr lang="en-US" altLang="zh-TW" b="1" dirty="0">
                <a:solidFill>
                  <a:schemeClr val="bg1"/>
                </a:solidFill>
                <a:latin typeface="+mn-ea"/>
              </a:rPr>
              <a:t>OMRON</a:t>
            </a:r>
            <a:r>
              <a:rPr lang="zh-TW" altLang="en-US" b="1" dirty="0">
                <a:solidFill>
                  <a:schemeClr val="bg1"/>
                </a:solidFill>
                <a:latin typeface="+mn-ea"/>
              </a:rPr>
              <a:t>、</a:t>
            </a:r>
            <a:r>
              <a:rPr lang="en-US" altLang="zh-TW" b="1" dirty="0">
                <a:solidFill>
                  <a:schemeClr val="bg1"/>
                </a:solidFill>
                <a:latin typeface="+mn-ea"/>
              </a:rPr>
              <a:t>FORA</a:t>
            </a:r>
            <a:r>
              <a:rPr lang="zh-TW" altLang="en-US" b="1" dirty="0">
                <a:solidFill>
                  <a:schemeClr val="bg1"/>
                </a:solidFill>
                <a:latin typeface="+mn-ea"/>
              </a:rPr>
              <a:t>、</a:t>
            </a:r>
            <a:r>
              <a:rPr lang="en-US" altLang="zh-TW" b="1" dirty="0">
                <a:solidFill>
                  <a:schemeClr val="bg1"/>
                </a:solidFill>
                <a:latin typeface="+mn-ea"/>
              </a:rPr>
              <a:t>InBody)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401E1B0-C79D-4D36-A654-F545D3DF95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519" y="5657556"/>
            <a:ext cx="2418452" cy="996841"/>
          </a:xfrm>
          <a:prstGeom prst="rect">
            <a:avLst/>
          </a:prstGeom>
        </p:spPr>
      </p:pic>
      <p:sp>
        <p:nvSpPr>
          <p:cNvPr id="26" name="語音泡泡: 矩形 25">
            <a:extLst>
              <a:ext uri="{FF2B5EF4-FFF2-40B4-BE49-F238E27FC236}">
                <a16:creationId xmlns:a16="http://schemas.microsoft.com/office/drawing/2014/main" id="{BB1A1FD1-3E5C-418F-A6FE-9B5ED269852F}"/>
              </a:ext>
            </a:extLst>
          </p:cNvPr>
          <p:cNvSpPr/>
          <p:nvPr/>
        </p:nvSpPr>
        <p:spPr>
          <a:xfrm>
            <a:off x="6761375" y="5314325"/>
            <a:ext cx="2835157" cy="1240921"/>
          </a:xfrm>
          <a:prstGeom prst="wedgeRectCallout">
            <a:avLst>
              <a:gd name="adj1" fmla="val -12203"/>
              <a:gd name="adj2" fmla="val -163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6F951C0-AFE2-41BA-B216-4564179FF4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5779" y="5389815"/>
            <a:ext cx="2657011" cy="1100603"/>
          </a:xfrm>
          <a:prstGeom prst="rect">
            <a:avLst/>
          </a:prstGeom>
        </p:spPr>
      </p:pic>
      <p:sp>
        <p:nvSpPr>
          <p:cNvPr id="28" name="語音泡泡: 矩形 27">
            <a:extLst>
              <a:ext uri="{FF2B5EF4-FFF2-40B4-BE49-F238E27FC236}">
                <a16:creationId xmlns:a16="http://schemas.microsoft.com/office/drawing/2014/main" id="{FB3325D6-A11F-401B-B467-BB768B9731A0}"/>
              </a:ext>
            </a:extLst>
          </p:cNvPr>
          <p:cNvSpPr/>
          <p:nvPr/>
        </p:nvSpPr>
        <p:spPr>
          <a:xfrm>
            <a:off x="9252424" y="4258344"/>
            <a:ext cx="2835157" cy="1240921"/>
          </a:xfrm>
          <a:prstGeom prst="wedgeRectCallout">
            <a:avLst>
              <a:gd name="adj1" fmla="val -30482"/>
              <a:gd name="adj2" fmla="val -732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0E01C02-4BD8-458D-912A-32662DF5F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5224" y="4348276"/>
            <a:ext cx="2720340" cy="1076498"/>
          </a:xfrm>
          <a:prstGeom prst="rect">
            <a:avLst/>
          </a:prstGeom>
        </p:spPr>
      </p:pic>
      <p:sp>
        <p:nvSpPr>
          <p:cNvPr id="38" name="語音泡泡: 矩形 37">
            <a:extLst>
              <a:ext uri="{FF2B5EF4-FFF2-40B4-BE49-F238E27FC236}">
                <a16:creationId xmlns:a16="http://schemas.microsoft.com/office/drawing/2014/main" id="{E8B62349-958A-4E94-8250-0B2EE3C91754}"/>
              </a:ext>
            </a:extLst>
          </p:cNvPr>
          <p:cNvSpPr/>
          <p:nvPr/>
        </p:nvSpPr>
        <p:spPr>
          <a:xfrm>
            <a:off x="2400874" y="5260886"/>
            <a:ext cx="2823112" cy="1235649"/>
          </a:xfrm>
          <a:prstGeom prst="wedgeRectCallout">
            <a:avLst>
              <a:gd name="adj1" fmla="val 50514"/>
              <a:gd name="adj2" fmla="val -1614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6889F326-7118-4139-A41F-27F1D3650E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7153" y="5331140"/>
            <a:ext cx="2694469" cy="1102052"/>
          </a:xfrm>
          <a:prstGeom prst="rect">
            <a:avLst/>
          </a:prstGeom>
        </p:spPr>
      </p:pic>
      <p:pic>
        <p:nvPicPr>
          <p:cNvPr id="27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876564" y="149071"/>
            <a:ext cx="2159000" cy="472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731092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lIns="121917" tIns="60958" rIns="121917" bIns="60958">
            <a:normAutofit fontScale="90000"/>
          </a:bodyPr>
          <a:lstStyle/>
          <a:p>
            <a:r>
              <a:rPr lang="zh-TW" altLang="en-US" sz="3600" dirty="0">
                <a:solidFill>
                  <a:schemeClr val="bg1"/>
                </a:solidFill>
                <a:cs typeface="+mn-ea"/>
                <a:sym typeface="+mn-lt"/>
              </a:rPr>
              <a:t>加值功能介紹 </a:t>
            </a:r>
            <a:r>
              <a:rPr lang="en-US" altLang="zh-TW" sz="3600" dirty="0">
                <a:solidFill>
                  <a:schemeClr val="bg1"/>
                </a:solidFill>
                <a:cs typeface="+mn-ea"/>
                <a:sym typeface="+mn-lt"/>
              </a:rPr>
              <a:t>/ </a:t>
            </a:r>
            <a:r>
              <a:rPr lang="zh-TW" altLang="en-US" sz="3600" dirty="0">
                <a:solidFill>
                  <a:srgbClr val="66FFFF"/>
                </a:solidFill>
              </a:rPr>
              <a:t>活動遊戲化模組</a:t>
            </a:r>
            <a:endParaRPr lang="en-ID" altLang="zh-TW" sz="3600" dirty="0">
              <a:solidFill>
                <a:srgbClr val="66FFFF"/>
              </a:solidFill>
              <a:cs typeface="+mn-ea"/>
              <a:sym typeface="+mn-lt"/>
            </a:endParaRPr>
          </a:p>
        </p:txBody>
      </p:sp>
      <p:sp>
        <p:nvSpPr>
          <p:cNvPr id="4" name="AutoShape 2" descr="客服icon图片_客服icon素材_客服icon模板免费下载-六图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8" descr="Customer service - Free user ico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1" name="AutoShape 10" descr="Customer service agent - Free technology icon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2" name="AutoShape 12" descr="Customer service - Free user icon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3" name="AutoShape 14" descr="Customer service - Free technology icon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4" name="AutoShape 16" descr="Customer service - Free technology icon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" name="AutoShape 18" descr="Customer service free ico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AutoShape 2" descr="6-Move HIIT Workout to Strengthen and Sculpt | 8fit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5" name="副標題 2"/>
          <p:cNvSpPr txBox="1">
            <a:spLocks/>
          </p:cNvSpPr>
          <p:nvPr/>
        </p:nvSpPr>
        <p:spPr>
          <a:xfrm>
            <a:off x="1497631" y="1300893"/>
            <a:ext cx="2085671" cy="45939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環島圈數挑戰賽</a:t>
            </a:r>
          </a:p>
        </p:txBody>
      </p:sp>
      <p:sp>
        <p:nvSpPr>
          <p:cNvPr id="49" name="內容版面配置區 8">
            <a:extLst>
              <a:ext uri="{FF2B5EF4-FFF2-40B4-BE49-F238E27FC236}">
                <a16:creationId xmlns:a16="http://schemas.microsoft.com/office/drawing/2014/main" id="{12FA28F5-D960-4736-BC01-6A9BA1E6774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23836" y="2932045"/>
            <a:ext cx="4223426" cy="26611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/>
              <a:t>計算活動期間團體減碳量</a:t>
            </a:r>
            <a:endParaRPr lang="en-US" altLang="zh-TW" dirty="0"/>
          </a:p>
          <a:p>
            <a:pPr>
              <a:lnSpc>
                <a:spcPct val="100000"/>
              </a:lnSpc>
            </a:pP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F2F2F2"/>
                </a:solidFill>
              </a:rPr>
              <a:t>量化數據讓所有參加者更有感</a:t>
            </a:r>
            <a:endParaRPr lang="en-US" altLang="zh-TW" dirty="0">
              <a:solidFill>
                <a:srgbClr val="F2F2F2"/>
              </a:solidFill>
            </a:endParaRPr>
          </a:p>
          <a:p>
            <a:pPr>
              <a:lnSpc>
                <a:spcPct val="100000"/>
              </a:lnSpc>
            </a:pPr>
            <a:endParaRPr lang="en-US" altLang="zh-TW" dirty="0">
              <a:solidFill>
                <a:srgbClr val="F2F2F2"/>
              </a:solidFill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F2F2F2"/>
                </a:solidFill>
              </a:rPr>
              <a:t>減少碳排，落實永續生活</a:t>
            </a:r>
            <a:endParaRPr lang="zh-TW" altLang="en-US" dirty="0"/>
          </a:p>
        </p:txBody>
      </p:sp>
      <p:grpSp>
        <p:nvGrpSpPr>
          <p:cNvPr id="50" name="组合 99">
            <a:extLst>
              <a:ext uri="{FF2B5EF4-FFF2-40B4-BE49-F238E27FC236}">
                <a16:creationId xmlns:a16="http://schemas.microsoft.com/office/drawing/2014/main" id="{C26D1503-562D-47CD-86CE-332FB61AA1E5}"/>
              </a:ext>
            </a:extLst>
          </p:cNvPr>
          <p:cNvGrpSpPr/>
          <p:nvPr/>
        </p:nvGrpSpPr>
        <p:grpSpPr>
          <a:xfrm flipV="1">
            <a:off x="6930791" y="3040782"/>
            <a:ext cx="417888" cy="208394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51" name="椭圆 100">
              <a:extLst>
                <a:ext uri="{FF2B5EF4-FFF2-40B4-BE49-F238E27FC236}">
                  <a16:creationId xmlns:a16="http://schemas.microsoft.com/office/drawing/2014/main" id="{3358773C-7F1C-4589-AA3F-0B2EA0594542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2" name="等腰三角形 51">
              <a:extLst>
                <a:ext uri="{FF2B5EF4-FFF2-40B4-BE49-F238E27FC236}">
                  <a16:creationId xmlns:a16="http://schemas.microsoft.com/office/drawing/2014/main" id="{4B9D592B-BCAB-45C8-A72F-CAFF61A78E6C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3" name="椭圆 102">
              <a:extLst>
                <a:ext uri="{FF2B5EF4-FFF2-40B4-BE49-F238E27FC236}">
                  <a16:creationId xmlns:a16="http://schemas.microsoft.com/office/drawing/2014/main" id="{498C33BF-3233-47F4-B142-4496F23E9238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4" name="组合 99">
            <a:extLst>
              <a:ext uri="{FF2B5EF4-FFF2-40B4-BE49-F238E27FC236}">
                <a16:creationId xmlns:a16="http://schemas.microsoft.com/office/drawing/2014/main" id="{E0C7F393-9992-44C2-BEE0-88FD91C45696}"/>
              </a:ext>
            </a:extLst>
          </p:cNvPr>
          <p:cNvGrpSpPr/>
          <p:nvPr/>
        </p:nvGrpSpPr>
        <p:grpSpPr>
          <a:xfrm flipV="1">
            <a:off x="6911703" y="4048775"/>
            <a:ext cx="417888" cy="208394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55" name="椭圆 100">
              <a:extLst>
                <a:ext uri="{FF2B5EF4-FFF2-40B4-BE49-F238E27FC236}">
                  <a16:creationId xmlns:a16="http://schemas.microsoft.com/office/drawing/2014/main" id="{0510E1FA-9A05-470E-8E02-01A9F3B01C3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6" name="等腰三角形 55">
              <a:extLst>
                <a:ext uri="{FF2B5EF4-FFF2-40B4-BE49-F238E27FC236}">
                  <a16:creationId xmlns:a16="http://schemas.microsoft.com/office/drawing/2014/main" id="{47AE2974-587C-45B5-966F-A66F5317A39B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7" name="椭圆 102">
              <a:extLst>
                <a:ext uri="{FF2B5EF4-FFF2-40B4-BE49-F238E27FC236}">
                  <a16:creationId xmlns:a16="http://schemas.microsoft.com/office/drawing/2014/main" id="{458A8D2B-CB5A-43EE-9856-95D632B3A6EE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99">
            <a:extLst>
              <a:ext uri="{FF2B5EF4-FFF2-40B4-BE49-F238E27FC236}">
                <a16:creationId xmlns:a16="http://schemas.microsoft.com/office/drawing/2014/main" id="{27F2F41D-284D-4B6F-95F7-4E649ECEC0F2}"/>
              </a:ext>
            </a:extLst>
          </p:cNvPr>
          <p:cNvGrpSpPr/>
          <p:nvPr/>
        </p:nvGrpSpPr>
        <p:grpSpPr>
          <a:xfrm flipV="1">
            <a:off x="6950170" y="5033549"/>
            <a:ext cx="417888" cy="208394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59" name="椭圆 100">
              <a:extLst>
                <a:ext uri="{FF2B5EF4-FFF2-40B4-BE49-F238E27FC236}">
                  <a16:creationId xmlns:a16="http://schemas.microsoft.com/office/drawing/2014/main" id="{19483B31-1188-4DC1-9D8F-11FB53608305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0" name="等腰三角形 59">
              <a:extLst>
                <a:ext uri="{FF2B5EF4-FFF2-40B4-BE49-F238E27FC236}">
                  <a16:creationId xmlns:a16="http://schemas.microsoft.com/office/drawing/2014/main" id="{FDFFB1EF-7C5D-425F-B012-D6FF9776B0BB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椭圆 102">
              <a:extLst>
                <a:ext uri="{FF2B5EF4-FFF2-40B4-BE49-F238E27FC236}">
                  <a16:creationId xmlns:a16="http://schemas.microsoft.com/office/drawing/2014/main" id="{81C90913-BCE7-49F3-A351-7D6317AF7837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9" name="副標題 2">
            <a:extLst>
              <a:ext uri="{FF2B5EF4-FFF2-40B4-BE49-F238E27FC236}">
                <a16:creationId xmlns:a16="http://schemas.microsoft.com/office/drawing/2014/main" id="{70D95BB9-AD2A-4F3E-8C90-D7FD1F5AB542}"/>
              </a:ext>
            </a:extLst>
          </p:cNvPr>
          <p:cNvSpPr txBox="1">
            <a:spLocks/>
          </p:cNvSpPr>
          <p:nvPr/>
        </p:nvSpPr>
        <p:spPr>
          <a:xfrm>
            <a:off x="4527771" y="1300893"/>
            <a:ext cx="1967782" cy="45939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拯救北極熊的家</a:t>
            </a:r>
          </a:p>
        </p:txBody>
      </p:sp>
      <p:sp>
        <p:nvSpPr>
          <p:cNvPr id="70" name="標題 2">
            <a:extLst>
              <a:ext uri="{FF2B5EF4-FFF2-40B4-BE49-F238E27FC236}">
                <a16:creationId xmlns:a16="http://schemas.microsoft.com/office/drawing/2014/main" id="{B1FAB6FC-2819-4D09-83AF-EFAB0B4E7E6A}"/>
              </a:ext>
            </a:extLst>
          </p:cNvPr>
          <p:cNvSpPr txBox="1">
            <a:spLocks/>
          </p:cNvSpPr>
          <p:nvPr/>
        </p:nvSpPr>
        <p:spPr>
          <a:xfrm>
            <a:off x="6781629" y="2088977"/>
            <a:ext cx="5339035" cy="50641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TW" altLang="en-US" dirty="0"/>
              <a:t>減碳團體活動</a:t>
            </a:r>
            <a:r>
              <a:rPr lang="en-US" altLang="zh-TW" dirty="0"/>
              <a:t>--</a:t>
            </a:r>
            <a:r>
              <a:rPr lang="zh-TW" altLang="en-US" dirty="0"/>
              <a:t>協助企業落實</a:t>
            </a:r>
            <a:r>
              <a:rPr lang="en-US" altLang="zh-TW" dirty="0"/>
              <a:t>ESG</a:t>
            </a:r>
            <a:r>
              <a:rPr lang="zh-TW" altLang="en-US" dirty="0"/>
              <a:t>政策</a:t>
            </a: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9EA4D51D-C0B5-4D8C-82C5-F67E4A588BD5}"/>
              </a:ext>
            </a:extLst>
          </p:cNvPr>
          <p:cNvSpPr txBox="1"/>
          <p:nvPr/>
        </p:nvSpPr>
        <p:spPr>
          <a:xfrm>
            <a:off x="6875876" y="5420568"/>
            <a:ext cx="46094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數據資料</a:t>
            </a:r>
            <a:r>
              <a:rPr lang="en-US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fontAlgn="base"/>
            <a:r>
              <a:rPr lang="en-US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森林減碳能力之推算方法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https://reurl.cc/bGe8LE</a:t>
            </a:r>
          </a:p>
          <a:p>
            <a:pPr fontAlgn="base"/>
            <a:r>
              <a:rPr lang="en-US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環境資訊中心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https://e-info.org.tw/node/201037</a:t>
            </a:r>
            <a:endParaRPr lang="zh-TW" altLang="en-US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FEF73492-D7B3-4886-8A71-D7913167E319}"/>
              </a:ext>
            </a:extLst>
          </p:cNvPr>
          <p:cNvGrpSpPr/>
          <p:nvPr/>
        </p:nvGrpSpPr>
        <p:grpSpPr>
          <a:xfrm>
            <a:off x="3885545" y="1376176"/>
            <a:ext cx="3197761" cy="5415699"/>
            <a:chOff x="480061" y="1285569"/>
            <a:chExt cx="3420473" cy="5792882"/>
          </a:xfrm>
        </p:grpSpPr>
        <p:pic>
          <p:nvPicPr>
            <p:cNvPr id="40" name="图片 4">
              <a:extLst>
                <a:ext uri="{FF2B5EF4-FFF2-40B4-BE49-F238E27FC236}">
                  <a16:creationId xmlns:a16="http://schemas.microsoft.com/office/drawing/2014/main" id="{89493EB2-B3B9-478C-A1EE-B70FA5EC5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480061" y="1285569"/>
              <a:ext cx="3420473" cy="5792882"/>
            </a:xfrm>
            <a:prstGeom prst="rect">
              <a:avLst/>
            </a:prstGeom>
          </p:spPr>
        </p:pic>
        <p:pic>
          <p:nvPicPr>
            <p:cNvPr id="65" name="Picture 2" descr="C:\Users\1403002\Downloads\thumbnail_IMG_5687 (1).jpg">
              <a:extLst>
                <a:ext uri="{FF2B5EF4-FFF2-40B4-BE49-F238E27FC236}">
                  <a16:creationId xmlns:a16="http://schemas.microsoft.com/office/drawing/2014/main" id="{3A1A3E40-ED50-4885-A301-98DAA69EB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120" y="2205325"/>
              <a:ext cx="2281661" cy="3895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17D3AC8F-45D1-4640-8A27-41518A706494}"/>
              </a:ext>
            </a:extLst>
          </p:cNvPr>
          <p:cNvGrpSpPr/>
          <p:nvPr/>
        </p:nvGrpSpPr>
        <p:grpSpPr>
          <a:xfrm>
            <a:off x="835007" y="1394617"/>
            <a:ext cx="3197761" cy="5415699"/>
            <a:chOff x="835007" y="1394617"/>
            <a:chExt cx="3197761" cy="5415699"/>
          </a:xfrm>
        </p:grpSpPr>
        <p:pic>
          <p:nvPicPr>
            <p:cNvPr id="44" name="图片 4">
              <a:extLst>
                <a:ext uri="{FF2B5EF4-FFF2-40B4-BE49-F238E27FC236}">
                  <a16:creationId xmlns:a16="http://schemas.microsoft.com/office/drawing/2014/main" id="{A6B50F56-5949-4FA1-A38B-CA1F4EF1F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835007" y="1394617"/>
              <a:ext cx="3197761" cy="5415699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4ADF3964-302E-4A5E-A4C3-DFA9BFA47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177" b="6316"/>
            <a:stretch/>
          </p:blipFill>
          <p:spPr>
            <a:xfrm>
              <a:off x="1417284" y="2169170"/>
              <a:ext cx="2033205" cy="4090036"/>
            </a:xfrm>
            <a:prstGeom prst="rect">
              <a:avLst/>
            </a:prstGeom>
          </p:spPr>
        </p:pic>
      </p:grpSp>
      <p:pic>
        <p:nvPicPr>
          <p:cNvPr id="36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7268740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00149" y="465138"/>
            <a:ext cx="8877301" cy="506412"/>
          </a:xfrm>
        </p:spPr>
        <p:txBody>
          <a:bodyPr lIns="121917" tIns="60958" rIns="121917" bIns="60958">
            <a:normAutofit fontScale="90000"/>
          </a:bodyPr>
          <a:lstStyle/>
          <a:p>
            <a:r>
              <a:rPr lang="zh-TW" altLang="en-US" sz="3600" dirty="0">
                <a:solidFill>
                  <a:schemeClr val="bg1"/>
                </a:solidFill>
                <a:cs typeface="+mn-ea"/>
                <a:sym typeface="+mn-lt"/>
              </a:rPr>
              <a:t>加值功能介紹 </a:t>
            </a:r>
            <a:r>
              <a:rPr lang="en-US" altLang="zh-TW" sz="3600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TW" alt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TW" altLang="en-US" sz="3600" dirty="0">
                <a:solidFill>
                  <a:srgbClr val="66FFFF"/>
                </a:solidFill>
              </a:rPr>
              <a:t>客製化數位獎章</a:t>
            </a:r>
            <a:endParaRPr lang="en-ID" altLang="zh-TW" sz="3600" dirty="0">
              <a:solidFill>
                <a:srgbClr val="66FFFF"/>
              </a:solidFill>
              <a:cs typeface="+mn-ea"/>
              <a:sym typeface="+mn-lt"/>
            </a:endParaRPr>
          </a:p>
        </p:txBody>
      </p:sp>
      <p:sp>
        <p:nvSpPr>
          <p:cNvPr id="4" name="AutoShape 2" descr="客服icon图片_客服icon素材_客服icon模板免费下载-六图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8" descr="Customer service - Free user ico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1" name="AutoShape 10" descr="Customer service agent - Free technology icon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2" name="AutoShape 12" descr="Customer service - Free user icon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3" name="AutoShape 14" descr="Customer service - Free technology icon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4" name="AutoShape 16" descr="Customer service - Free technology icon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" name="AutoShape 18" descr="Customer service free ico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AutoShape 2" descr="6-Move HIIT Workout to Strengthen and Sculpt | 8fit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5034" y="4218134"/>
            <a:ext cx="3744134" cy="1976070"/>
          </a:xfrm>
          <a:prstGeom prst="rect">
            <a:avLst/>
          </a:prstGeom>
          <a:noFill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6031" y="4233521"/>
            <a:ext cx="1945297" cy="1945297"/>
          </a:xfrm>
          <a:prstGeom prst="rect">
            <a:avLst/>
          </a:prstGeom>
          <a:noFill/>
        </p:spPr>
      </p:pic>
      <p:pic>
        <p:nvPicPr>
          <p:cNvPr id="3074" name="Picture 2" descr="D:\joanna-虹映科技\0103島內做伙行\北中南東對抗賽-01.jpg"/>
          <p:cNvPicPr>
            <a:picLocks noChangeAspect="1" noChangeArrowheads="1"/>
          </p:cNvPicPr>
          <p:nvPr/>
        </p:nvPicPr>
        <p:blipFill rotWithShape="1">
          <a:blip r:embed="rId4" cstate="print"/>
          <a:srcRect r="28972"/>
          <a:stretch/>
        </p:blipFill>
        <p:spPr bwMode="auto">
          <a:xfrm>
            <a:off x="3799671" y="2041807"/>
            <a:ext cx="3674859" cy="1940188"/>
          </a:xfrm>
          <a:prstGeom prst="rect">
            <a:avLst/>
          </a:prstGeom>
          <a:noFill/>
        </p:spPr>
      </p:pic>
      <p:pic>
        <p:nvPicPr>
          <p:cNvPr id="3076" name="Picture 4" descr="D:\joanna-虹映科技\0103島內做伙行\北中南東對抗賽-獎章-北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0492" y="1821159"/>
            <a:ext cx="2160836" cy="2160836"/>
          </a:xfrm>
          <a:prstGeom prst="rect">
            <a:avLst/>
          </a:prstGeom>
          <a:noFill/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D54C945-4C6F-45FE-A8A6-A55821BD4DC8}"/>
              </a:ext>
            </a:extLst>
          </p:cNvPr>
          <p:cNvSpPr/>
          <p:nvPr/>
        </p:nvSpPr>
        <p:spPr>
          <a:xfrm>
            <a:off x="1222375" y="1013253"/>
            <a:ext cx="10072507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zh-TW" altLang="en-US" b="1" dirty="0">
                <a:solidFill>
                  <a:schemeClr val="bg1"/>
                </a:solidFill>
                <a:latin typeface="+mn-ea"/>
              </a:rPr>
              <a:t>  線上揪團不枯燥，活動內容豐富</a:t>
            </a:r>
            <a:r>
              <a:rPr lang="en-US" altLang="zh-TW" b="1" dirty="0">
                <a:solidFill>
                  <a:schemeClr val="bg1"/>
                </a:solidFill>
                <a:latin typeface="+mn-ea"/>
              </a:rPr>
              <a:t>〈</a:t>
            </a:r>
            <a:r>
              <a:rPr lang="zh-TW" altLang="en-US" b="1" dirty="0">
                <a:solidFill>
                  <a:schemeClr val="bg1"/>
                </a:solidFill>
                <a:latin typeface="+mn-ea"/>
              </a:rPr>
              <a:t>計步</a:t>
            </a:r>
            <a:r>
              <a:rPr lang="en-US" altLang="zh-TW" b="1" dirty="0">
                <a:solidFill>
                  <a:schemeClr val="bg1"/>
                </a:solidFill>
                <a:latin typeface="+mn-ea"/>
              </a:rPr>
              <a:t>/</a:t>
            </a:r>
            <a:r>
              <a:rPr lang="zh-TW" altLang="en-US" b="1" dirty="0">
                <a:solidFill>
                  <a:schemeClr val="bg1"/>
                </a:solidFill>
                <a:latin typeface="+mn-ea"/>
              </a:rPr>
              <a:t>戶外活動</a:t>
            </a:r>
            <a:r>
              <a:rPr lang="en-US" altLang="zh-TW" b="1" dirty="0">
                <a:solidFill>
                  <a:schemeClr val="bg1"/>
                </a:solidFill>
                <a:latin typeface="+mn-ea"/>
              </a:rPr>
              <a:t>/JoiiGym〉</a:t>
            </a:r>
            <a:r>
              <a:rPr lang="zh-TW" altLang="en-US" b="1" dirty="0">
                <a:solidFill>
                  <a:schemeClr val="bg1"/>
                </a:solidFill>
                <a:latin typeface="+mn-ea"/>
              </a:rPr>
              <a:t>完成達標條件獲得線上限定獎章。</a:t>
            </a:r>
            <a:endParaRPr lang="en-US" altLang="zh-TW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9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B8EF0A91-B495-4404-9058-1A7D70B6E7B6}"/>
              </a:ext>
            </a:extLst>
          </p:cNvPr>
          <p:cNvGrpSpPr/>
          <p:nvPr/>
        </p:nvGrpSpPr>
        <p:grpSpPr>
          <a:xfrm>
            <a:off x="835007" y="1394617"/>
            <a:ext cx="3197761" cy="5415699"/>
            <a:chOff x="835007" y="1394617"/>
            <a:chExt cx="3197761" cy="5415699"/>
          </a:xfrm>
        </p:grpSpPr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id="{81BD9723-5023-4401-B7E1-2A84DB3FD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835007" y="1394617"/>
              <a:ext cx="3197761" cy="5415699"/>
            </a:xfrm>
            <a:prstGeom prst="rect">
              <a:avLst/>
            </a:prstGeom>
          </p:spPr>
        </p:pic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916EABC5-A702-4B41-A28C-CA99A7B95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4445" b="5490"/>
            <a:stretch/>
          </p:blipFill>
          <p:spPr>
            <a:xfrm>
              <a:off x="1469601" y="2167008"/>
              <a:ext cx="1928572" cy="3860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0981200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09113" y="401090"/>
            <a:ext cx="7419975" cy="506412"/>
          </a:xfrm>
        </p:spPr>
        <p:txBody>
          <a:bodyPr/>
          <a:lstStyle/>
          <a:p>
            <a:r>
              <a:rPr lang="zh-TW" altLang="en-US" dirty="0"/>
              <a:t>運動照片分享 結合減碳量 </a:t>
            </a:r>
            <a:r>
              <a:rPr lang="en-US" altLang="zh-TW" dirty="0">
                <a:solidFill>
                  <a:srgbClr val="66FFFF"/>
                </a:solidFill>
              </a:rPr>
              <a:t>(</a:t>
            </a:r>
            <a:r>
              <a:rPr lang="zh-TW" altLang="en-US" dirty="0">
                <a:solidFill>
                  <a:srgbClr val="66FFFF"/>
                </a:solidFill>
              </a:rPr>
              <a:t>全球首創</a:t>
            </a:r>
            <a:r>
              <a:rPr lang="en-US" altLang="zh-TW" dirty="0">
                <a:solidFill>
                  <a:srgbClr val="66FFFF"/>
                </a:solidFill>
              </a:rPr>
              <a:t>)</a:t>
            </a:r>
            <a:endParaRPr lang="zh-TW" altLang="en-US" dirty="0">
              <a:solidFill>
                <a:srgbClr val="66FFFF"/>
              </a:solidFill>
            </a:endParaRPr>
          </a:p>
        </p:txBody>
      </p:sp>
      <p:pic>
        <p:nvPicPr>
          <p:cNvPr id="1026" name="Picture 2" descr="https://attachments.office.net/owa/herman_chen%40joiiup.com/service.svc/s/GetAttachmentThumbnail?id=AAMkAGY0ZTQ2MGNmLWUxZDItNDY4My1hYTViLTZhYWU3MGRhNzQyZABGAAAAAADborpDrCPeT4oDItAipEQ0BwAr%2FaJ1%2F5qOTLgajbz6nQ4nAAAAAAENAAAr%2FaJ1%2F5qOTLgajbz6nQ4nAAgP8uLyAAABEgAQAEjq962QjHhBmvHIrhaHLb4%3D&amp;thumbnailType=2&amp;token=eyJhbGciOiJSUzI1NiIsImtpZCI6IkQ4OThGN0RDMjk2ODQ1MDk1RUUwREZGQ0MzODBBOTM5NjUwNDNFNjQiLCJ0eXAiOiJKV1QiLCJ4NXQiOiIySmozM0Nsb1JRbGU0Tl84dzRDcE9XVUVQbVEifQ.eyJvcmlnaW4iOiJodHRwczovL291dGxvb2sub2ZmaWNlLmNvbSIsInVjIjoiMGZlZTBmYjVhNGQzNGY0YjhhNDE0YzM4OTVhYjEwY2IiLCJzaWduaW5fc3RhdGUiOiJbXCJrbXNpXCJdIiwidmVyIjoiRXhjaGFuZ2UuQ2FsbGJhY2suVjEiLCJhcHBjdHhzZW5kZXIiOiJPd2FEb3dubG9hZEBmMWQ0ODRhMS1kZDliLTQ0MzUtYmMwZS1kMjQ0OTE1MTljMDMiLCJpc3NyaW5nIjoiV1ciLCJhcHBjdHgiOiJ7XCJtc2V4Y2hwcm90XCI6XCJvd2FcIixcInB1aWRcIjpcIjExNTM5NzcwMjUxODMxMTI3NDBcIixcInNjb3BlXCI6XCJPd2FEb3dubG9hZFwiLFwib2lkXCI6XCIyZjZjZjcyYi03NzRjLTQ2MzUtOGNiZi00MjAyMGQyYTBmNmNcIixcInByaW1hcnlzaWRcIjpcIlMtMS01LTIxLTI4NDU4NTY3OTItMjU4NDg1NzQzOS0xNjg3ODU2NDEwLTYyMDIyMTZcIn0iLCJuYmYiOjE2NjY3Nzc1MzYsImV4cCI6MTY2Njc3ODEzNiwiaXNzIjoiMDAwMDAwMDItMDAwMC0wZmYxLWNlMDAtMDAwMDAwMDAwMDAwQGYxZDQ4NGExLWRkOWItNDQzNS1iYzBlLWQyNDQ5MTUxOWMwMyIsImF1ZCI6IjAwMDAwMDAyLTAwMDAtMGZmMS1jZTAwLTAwMDAwMDAwMDAwMC9hdHRhY2htZW50cy5vZmZpY2UubmV0QGYxZDQ4NGExLWRkOWItNDQzNS1iYzBlLWQyNDQ5MTUxOWMwMyIsImhhcHAiOiJvd2EifQ.V_qco9KEgwLZ_m_Qkr9bh3EX200bmAe91iFPdUEWtKaOO3Fe8oxKeSFDA2j5TJ3gXINNoHa8YBULNfpLd5HEjzYDEFQrNO6mGTa5Cuvrwod1RM2oFHIL84CQQaq_JhhIHItKL0lHuaK6FECIu5kDtLcsF60tER6j-b92z5o0UCQaSg0CFRIaEItE1khqzf9O6vAPtExv8vfYfRQ5hzqEXSSSxJwG25Ys0WRzozJQ_g2zCCnbhpsqabZyvIkM1Outaq6_tp9I5xth-klMvTl6jbmTbPjVFxt-Ey46p6zGaWyZx5pbVXYCLxS2CX1mYfHANk813U0s-9_uo6Z_9xZZJA&amp;X-OWA-CANARY=vHAxkU2AgkWS2MPYpXe2M9DwugY3t9oY-PAMwymagNLdePsIVxAHlNxMlH3ib4b_PitNuV4KwTw.&amp;owa=outlook.office.com&amp;scriptVer=20221014007.05&amp;animation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446" y="1364867"/>
            <a:ext cx="2360365" cy="236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E582C8E-4180-42D4-A1CA-83699F509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280" y="1364867"/>
            <a:ext cx="2360365" cy="2360365"/>
          </a:xfrm>
          <a:prstGeom prst="rect">
            <a:avLst/>
          </a:prstGeom>
        </p:spPr>
      </p:pic>
      <p:pic>
        <p:nvPicPr>
          <p:cNvPr id="13" name="Picture 2" descr="C:\Users\1708002\Desktop\joiiup Logo-all工作用-02.png">
            <a:extLst>
              <a:ext uri="{FF2B5EF4-FFF2-40B4-BE49-F238E27FC236}">
                <a16:creationId xmlns:a16="http://schemas.microsoft.com/office/drawing/2014/main" id="{42D04643-71A4-4CEE-9580-A1A1FB193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7600" y="6359178"/>
            <a:ext cx="1814543" cy="397221"/>
          </a:xfrm>
          <a:prstGeom prst="rect">
            <a:avLst/>
          </a:prstGeom>
          <a:noFill/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5B1A9AD3-DBEE-4B6C-9E1A-757FA9F1D2DF}"/>
              </a:ext>
            </a:extLst>
          </p:cNvPr>
          <p:cNvGrpSpPr/>
          <p:nvPr/>
        </p:nvGrpSpPr>
        <p:grpSpPr>
          <a:xfrm>
            <a:off x="533980" y="630091"/>
            <a:ext cx="3746454" cy="6344960"/>
            <a:chOff x="605698" y="430654"/>
            <a:chExt cx="3746454" cy="6344960"/>
          </a:xfrm>
        </p:grpSpPr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3F993ABF-AE97-49A3-8299-7C2479C75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605698" y="430654"/>
              <a:ext cx="3746454" cy="6344960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F9418CB7-A1EA-449C-BBC1-E2F6F8C8C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849" b="5566"/>
            <a:stretch/>
          </p:blipFill>
          <p:spPr>
            <a:xfrm>
              <a:off x="1352629" y="1363610"/>
              <a:ext cx="2252591" cy="4535219"/>
            </a:xfrm>
            <a:prstGeom prst="rect">
              <a:avLst/>
            </a:prstGeom>
          </p:spPr>
        </p:pic>
        <p:pic>
          <p:nvPicPr>
            <p:cNvPr id="7" name="Picture 2" descr="https://attachments.office.net/owa/herman_chen%40joiiup.com/service.svc/s/GetAttachmentThumbnail?id=AAMkAGY0ZTQ2MGNmLWUxZDItNDY4My1hYTViLTZhYWU3MGRhNzQyZABGAAAAAADborpDrCPeT4oDItAipEQ0BwAr%2FaJ1%2F5qOTLgajbz6nQ4nAAAAAAENAAAr%2FaJ1%2F5qOTLgajbz6nQ4nAAgc5k6yAAABEgAQAMfq%2BsvYluNHub%2Fn%2BXzRzu4%3D&amp;thumbnailType=2&amp;token=eyJhbGciOiJSUzI1NiIsImtpZCI6IkQ4OThGN0RDMjk2ODQ1MDk1RUUwREZGQ0MzODBBOTM5NjUwNDNFNjQiLCJ0eXAiOiJKV1QiLCJ4NXQiOiIySmozM0Nsb1JRbGU0Tl84dzRDcE9XVUVQbVEifQ.eyJvcmlnaW4iOiJodHRwczovL291dGxvb2sub2ZmaWNlLmNvbSIsInVjIjoiMTIxOWUxNzM4NjBmNGZjNDliYzY2NmEwNjM2OGE5MDkiLCJzaWduaW5fc3RhdGUiOiJbXCJrbXNpXCJdIiwidmVyIjoiRXhjaGFuZ2UuQ2FsbGJhY2suVjEiLCJhcHBjdHhzZW5kZXIiOiJPd2FEb3dubG9hZEBmMWQ0ODRhMS1kZDliLTQ0MzUtYmMwZS1kMjQ0OTE1MTljMDMiLCJpc3NyaW5nIjoiV1ciLCJhcHBjdHgiOiJ7XCJtc2V4Y2hwcm90XCI6XCJvd2FcIixcInB1aWRcIjpcIjExNTM5NzcwMjUxODMxMTI3NDBcIixcInNjb3BlXCI6XCJPd2FEb3dubG9hZFwiLFwib2lkXCI6XCIyZjZjZjcyYi03NzRjLTQ2MzUtOGNiZi00MjAyMGQyYTBmNmNcIixcInByaW1hcnlzaWRcIjpcIlMtMS01LTIxLTI4NDU4NTY3OTItMjU4NDg1NzQzOS0xNjg3ODU2NDEwLTYyMDIyMTZcIn0iLCJuYmYiOjE2NjgzOTMwMDgsImV4cCI6MTY2ODM5MzYwOCwiaXNzIjoiMDAwMDAwMDItMDAwMC0wZmYxLWNlMDAtMDAwMDAwMDAwMDAwQGYxZDQ4NGExLWRkOWItNDQzNS1iYzBlLWQyNDQ5MTUxOWMwMyIsImF1ZCI6IjAwMDAwMDAyLTAwMDAtMGZmMS1jZTAwLTAwMDAwMDAwMDAwMC9hdHRhY2htZW50cy5vZmZpY2UubmV0QGYxZDQ4NGExLWRkOWItNDQzNS1iYzBlLWQyNDQ5MTUxOWMwMyIsImhhcHAiOiJvd2EifQ.VD8gwa4WMct1FKYs-mkafluJa3aT8T6QWuSP2ccXDBMoVadmpC8lq_7pNspE1XtyduZIcnV5T5wuxEoh3wJO4gcrka07xx_YOhjRHqJog95Eek5gZuPt-i8ejrdX8Y02-zd52o_mResZ7-6Ois7n4HjLUhdPePax0AmaNGaPoBNBKmodyuauxDrjifovW5hCsrHsk2yxxTaKDwsbqYvAa73XeEpfr9L_qtw8ShGLyXpfk-cq11uRbpumV5IYVbFCNEdZvJO4vaDZvkE_a_yWjZ34DyT6kBcjdsq0SxSRRESfu-fpTrgFhmbUsaPeSlfmgbSd65N4iopOHiNaYAPU-g&amp;X-OWA-CANARY=f-scSrFpLkm5mAgRWu2K6hCtI3boxdoYhpVTeXYgyDfklva2BaJkjQPmHpTUJ1qSZPc5iMsv6kE.&amp;owa=outlook.office.com&amp;scriptVer=20221104009.06&amp;animation=true">
              <a:extLst>
                <a:ext uri="{FF2B5EF4-FFF2-40B4-BE49-F238E27FC236}">
                  <a16:creationId xmlns:a16="http://schemas.microsoft.com/office/drawing/2014/main" id="{EA54EC3E-97CD-4D4D-81CC-1DC4B7933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5973" y="2800791"/>
              <a:ext cx="1694403" cy="1694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3FE5C0B-1BBB-46AA-810C-9BFCCCF3B0C8}"/>
                </a:ext>
              </a:extLst>
            </p:cNvPr>
            <p:cNvSpPr/>
            <p:nvPr/>
          </p:nvSpPr>
          <p:spPr>
            <a:xfrm>
              <a:off x="2003658" y="4733714"/>
              <a:ext cx="356526" cy="142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F8F72287-3650-429A-A7FE-18454D823C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7320" y="1364867"/>
            <a:ext cx="2326656" cy="232665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2762F24-9F5D-41A8-B794-B7150638FB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6846" y="3847430"/>
            <a:ext cx="2326656" cy="232665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60176C3-E8D6-47F6-89C3-3F8E02878B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55" y="3847430"/>
            <a:ext cx="2326656" cy="232665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A68D0C1-91AB-4055-B280-8781A01BC9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280" y="3847430"/>
            <a:ext cx="2360364" cy="236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04683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>
            <a:extLst>
              <a:ext uri="{FF2B5EF4-FFF2-40B4-BE49-F238E27FC236}">
                <a16:creationId xmlns:a16="http://schemas.microsoft.com/office/drawing/2014/main" id="{F00A58BF-2700-42D1-BFBB-1DB7998480D0}"/>
              </a:ext>
            </a:extLst>
          </p:cNvPr>
          <p:cNvSpPr/>
          <p:nvPr/>
        </p:nvSpPr>
        <p:spPr>
          <a:xfrm rot="5400000">
            <a:off x="4465500" y="-2989241"/>
            <a:ext cx="3260993" cy="12191999"/>
          </a:xfrm>
          <a:prstGeom prst="rect">
            <a:avLst/>
          </a:prstGeom>
          <a:gradFill>
            <a:gsLst>
              <a:gs pos="0">
                <a:srgbClr val="16CCC8"/>
              </a:gs>
              <a:gs pos="100000">
                <a:srgbClr val="8B56D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179316" y="419625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cs typeface="+mn-ea"/>
                <a:sym typeface="+mn-lt"/>
              </a:rPr>
              <a:t>企業使用方案案例</a:t>
            </a:r>
            <a:endParaRPr lang="zh-TW" altLang="en-US" sz="3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7455" y="1576566"/>
            <a:ext cx="116338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│  緯創資通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方案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A)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│  東吳大學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方案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B) </a:t>
            </a:r>
            <a:endPara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│  期美科技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方案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B + 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串接穿戴式裝置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│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聯華食品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方案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B + JoiiGym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徒手鍛鍊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AI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魔鏡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│  台達電子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方案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B + JoiiGym +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生理量測設備串接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&amp;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人體儀錶板生理資料後台管理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823B4FB-601D-48BA-B411-25B9F3F8F0F3}"/>
              </a:ext>
            </a:extLst>
          </p:cNvPr>
          <p:cNvSpPr txBox="1"/>
          <p:nvPr/>
        </p:nvSpPr>
        <p:spPr>
          <a:xfrm>
            <a:off x="577015" y="4958268"/>
            <a:ext cx="10110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>
                <a:solidFill>
                  <a:schemeClr val="bg1"/>
                </a:solidFill>
              </a:rPr>
              <a:t>JoiiUp</a:t>
            </a:r>
            <a:r>
              <a:rPr lang="zh-TW" altLang="en-US" b="1" dirty="0">
                <a:solidFill>
                  <a:schemeClr val="bg1"/>
                </a:solidFill>
              </a:rPr>
              <a:t>推薦的為健康促進型式的個人達標團，</a:t>
            </a:r>
            <a:endParaRPr lang="en-US" altLang="zh-TW" b="1" dirty="0">
              <a:solidFill>
                <a:schemeClr val="bg1"/>
              </a:solidFill>
            </a:endParaRPr>
          </a:p>
          <a:p>
            <a:r>
              <a:rPr lang="zh-TW" altLang="en-US" b="1" dirty="0">
                <a:solidFill>
                  <a:schemeClr val="bg1"/>
                </a:solidFill>
              </a:rPr>
              <a:t>若採用競賽團或團體賽，請貴單位事先考慮清楚，並理解競爭型活動容易產生一些預期外的行為。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90449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案例｜每月步數達標 </a:t>
            </a:r>
            <a:r>
              <a:rPr lang="en-US" altLang="zh-TW" dirty="0">
                <a:solidFill>
                  <a:schemeClr val="bg1"/>
                </a:solidFill>
              </a:rPr>
              <a:t>(</a:t>
            </a:r>
            <a:r>
              <a:rPr lang="zh-TW" altLang="en-US" dirty="0">
                <a:solidFill>
                  <a:schemeClr val="bg1"/>
                </a:solidFill>
              </a:rPr>
              <a:t>方案</a:t>
            </a:r>
            <a:r>
              <a:rPr lang="en-US" altLang="zh-TW" dirty="0">
                <a:solidFill>
                  <a:schemeClr val="bg1"/>
                </a:solidFill>
              </a:rPr>
              <a:t>A)</a:t>
            </a:r>
            <a:endParaRPr lang="zh-TW" altLang="en-US" dirty="0"/>
          </a:p>
        </p:txBody>
      </p:sp>
      <p:sp>
        <p:nvSpPr>
          <p:cNvPr id="7" name="內容版面配置區 3"/>
          <p:cNvSpPr>
            <a:spLocks noGrp="1"/>
          </p:cNvSpPr>
          <p:nvPr>
            <p:ph sz="half" idx="4294967295"/>
          </p:nvPr>
        </p:nvSpPr>
        <p:spPr>
          <a:xfrm>
            <a:off x="627962" y="1778042"/>
            <a:ext cx="6774562" cy="2673227"/>
          </a:xfrm>
          <a:prstGeom prst="rect">
            <a:avLst/>
          </a:prstGeom>
        </p:spPr>
        <p:txBody>
          <a:bodyPr/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緯創資通各廠區員工日行步數達標賽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2020</a:t>
            </a: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月每日步行目標</a:t>
            </a:r>
            <a:r>
              <a:rPr lang="en-US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4000</a:t>
            </a: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步，每月</a:t>
            </a:r>
            <a:r>
              <a:rPr lang="en-US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&gt;25</a:t>
            </a: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天。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人數從</a:t>
            </a:r>
            <a:r>
              <a:rPr lang="en-US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1175</a:t>
            </a: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人加開內湖、湖口等廠達</a:t>
            </a:r>
            <a:r>
              <a:rPr lang="en-US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7000</a:t>
            </a: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人。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/>
            <a:r>
              <a:rPr lang="en-US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2020~2023</a:t>
            </a: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年度使用</a:t>
            </a:r>
            <a:r>
              <a:rPr lang="en-US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JoiiCare</a:t>
            </a: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平台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內容版面配置區 7">
            <a:extLst>
              <a:ext uri="{FF2B5EF4-FFF2-40B4-BE49-F238E27FC236}">
                <a16:creationId xmlns:a16="http://schemas.microsoft.com/office/drawing/2014/main" id="{66215A28-5A91-406F-965C-F3EF9E733EB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729980" y="1387755"/>
            <a:ext cx="3988815" cy="4493269"/>
          </a:xfrm>
          <a:prstGeom prst="rect">
            <a:avLst/>
          </a:prstGeom>
        </p:spPr>
      </p:pic>
      <p:sp>
        <p:nvSpPr>
          <p:cNvPr id="9" name="矩形: 圓角 1">
            <a:extLst>
              <a:ext uri="{FF2B5EF4-FFF2-40B4-BE49-F238E27FC236}">
                <a16:creationId xmlns:a16="http://schemas.microsoft.com/office/drawing/2014/main" id="{BE3A3502-C2BF-4237-9E32-8100D730E5AA}"/>
              </a:ext>
            </a:extLst>
          </p:cNvPr>
          <p:cNvSpPr/>
          <p:nvPr/>
        </p:nvSpPr>
        <p:spPr>
          <a:xfrm>
            <a:off x="7807454" y="4981097"/>
            <a:ext cx="3911339" cy="897085"/>
          </a:xfrm>
          <a:prstGeom prst="roundRect">
            <a:avLst/>
          </a:prstGeom>
          <a:noFill/>
          <a:ln w="44450">
            <a:solidFill>
              <a:srgbClr val="60E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60EEEB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99977B8-4200-41D2-BEC0-A2A200426323}"/>
              </a:ext>
            </a:extLst>
          </p:cNvPr>
          <p:cNvSpPr/>
          <p:nvPr/>
        </p:nvSpPr>
        <p:spPr>
          <a:xfrm>
            <a:off x="807641" y="5244973"/>
            <a:ext cx="6551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B0F0"/>
                </a:solidFill>
              </a:rPr>
              <a:t>使用感想：</a:t>
            </a:r>
            <a:r>
              <a:rPr lang="en-US" altLang="zh-TW" b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https://www.joiiup.com/people/content/107</a:t>
            </a:r>
            <a:endParaRPr lang="zh-TW" altLang="en-US" b="1" dirty="0">
              <a:solidFill>
                <a:srgbClr val="00B0F0"/>
              </a:solidFill>
            </a:endParaRPr>
          </a:p>
        </p:txBody>
      </p:sp>
      <p:pic>
        <p:nvPicPr>
          <p:cNvPr id="10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075074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案例｜個人賽</a:t>
            </a:r>
            <a:r>
              <a:rPr lang="zh-TW" altLang="en-US" dirty="0"/>
              <a:t>累積距離 </a:t>
            </a:r>
            <a:r>
              <a:rPr lang="en-US" altLang="zh-TW" dirty="0">
                <a:solidFill>
                  <a:schemeClr val="bg1"/>
                </a:solidFill>
              </a:rPr>
              <a:t>(</a:t>
            </a:r>
            <a:r>
              <a:rPr lang="zh-TW" altLang="en-US" dirty="0">
                <a:solidFill>
                  <a:schemeClr val="bg1"/>
                </a:solidFill>
              </a:rPr>
              <a:t>方案</a:t>
            </a:r>
            <a:r>
              <a:rPr lang="en-US" altLang="zh-TW" dirty="0">
                <a:solidFill>
                  <a:schemeClr val="bg1"/>
                </a:solidFill>
              </a:rPr>
              <a:t>B)</a:t>
            </a:r>
            <a:endParaRPr lang="zh-TW" altLang="en-US" dirty="0"/>
          </a:p>
        </p:txBody>
      </p:sp>
      <p:sp>
        <p:nvSpPr>
          <p:cNvPr id="7" name="內容版面配置區 3"/>
          <p:cNvSpPr>
            <a:spLocks noGrp="1"/>
          </p:cNvSpPr>
          <p:nvPr>
            <p:ph sz="half" idx="4294967295"/>
          </p:nvPr>
        </p:nvSpPr>
        <p:spPr>
          <a:xfrm>
            <a:off x="1262573" y="1580957"/>
            <a:ext cx="3659697" cy="6616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2200" b="1" dirty="0">
                <a:solidFill>
                  <a:srgbClr val="16CCC8"/>
                </a:solidFill>
                <a:latin typeface="微軟正黑體" pitchFamily="34" charset="-120"/>
                <a:ea typeface="微軟正黑體" pitchFamily="34" charset="-120"/>
              </a:rPr>
              <a:t>JoiiCare </a:t>
            </a:r>
            <a:r>
              <a:rPr lang="zh-TW" altLang="en-US" sz="2200" b="1" dirty="0">
                <a:solidFill>
                  <a:srgbClr val="16CCC8"/>
                </a:solidFill>
                <a:latin typeface="微軟正黑體" pitchFamily="34" charset="-120"/>
                <a:ea typeface="微軟正黑體" pitchFamily="34" charset="-120"/>
              </a:rPr>
              <a:t>授權人數 </a:t>
            </a:r>
            <a:r>
              <a:rPr lang="en-US" altLang="zh-TW" sz="2200" b="1" dirty="0">
                <a:solidFill>
                  <a:srgbClr val="16CCC8"/>
                </a:solidFill>
                <a:latin typeface="微軟正黑體" pitchFamily="34" charset="-120"/>
                <a:ea typeface="微軟正黑體" pitchFamily="34" charset="-120"/>
              </a:rPr>
              <a:t>2000</a:t>
            </a:r>
            <a:r>
              <a:rPr lang="zh-TW" altLang="en-US" sz="2200" b="1" dirty="0">
                <a:solidFill>
                  <a:srgbClr val="16CCC8"/>
                </a:solidFill>
                <a:latin typeface="微軟正黑體" pitchFamily="34" charset="-120"/>
                <a:ea typeface="微軟正黑體" pitchFamily="34" charset="-120"/>
              </a:rPr>
              <a:t>人</a:t>
            </a:r>
          </a:p>
        </p:txBody>
      </p:sp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id="{18938A2F-14F4-458D-B1B9-4B650573F14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7384" y="3556962"/>
            <a:ext cx="3533582" cy="2326510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5769416" y="2454623"/>
            <a:ext cx="6341740" cy="3428849"/>
            <a:chOff x="5752041" y="1773719"/>
            <a:chExt cx="4656180" cy="2517501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8AE59CE2-C5B1-4475-8C8E-18C9A23703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7599" y="1811819"/>
              <a:ext cx="2201121" cy="1155426"/>
            </a:xfrm>
            <a:prstGeom prst="rect">
              <a:avLst/>
            </a:prstGeom>
          </p:spPr>
        </p:pic>
        <p:pic>
          <p:nvPicPr>
            <p:cNvPr id="11" name="內容版面配置區 7">
              <a:extLst>
                <a:ext uri="{FF2B5EF4-FFF2-40B4-BE49-F238E27FC236}">
                  <a16:creationId xmlns:a16="http://schemas.microsoft.com/office/drawing/2014/main" id="{08ABD59F-0580-46FB-B97F-EEC908B89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11856" y="1773719"/>
              <a:ext cx="2183373" cy="1155426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5E84E5D2-F38E-412A-9594-88630D9C4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52041" y="3127696"/>
              <a:ext cx="2287362" cy="1163524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50E673FA-9549-40CE-8ADB-ACBFE9E27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7765" y="3120672"/>
              <a:ext cx="2230456" cy="1170548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48F679DD-DE69-4790-85DF-E38384447A8F}"/>
              </a:ext>
            </a:extLst>
          </p:cNvPr>
          <p:cNvSpPr/>
          <p:nvPr/>
        </p:nvSpPr>
        <p:spPr>
          <a:xfrm>
            <a:off x="1018652" y="2242575"/>
            <a:ext cx="82355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120</a:t>
            </a: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里程數挑戰賽 </a:t>
            </a:r>
            <a:r>
              <a:rPr lang="en-US" altLang="zh-TW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團體、個人</a:t>
            </a:r>
            <a:r>
              <a:rPr lang="en-US" altLang="zh-TW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個月</a:t>
            </a:r>
            <a:endParaRPr lang="en-US" altLang="zh-TW" sz="2200" b="1" dirty="0"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120-122</a:t>
            </a:r>
            <a:r>
              <a:rPr lang="zh-TW" altLang="en-US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週年皆使用</a:t>
            </a:r>
            <a:r>
              <a:rPr lang="en-US" alt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JoiiCare</a:t>
            </a:r>
            <a:r>
              <a:rPr lang="zh-TW" altLang="en-US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平台</a:t>
            </a:r>
            <a:endParaRPr lang="en-US" altLang="zh-TW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961547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200149" y="465138"/>
            <a:ext cx="9943984" cy="506412"/>
          </a:xfrm>
        </p:spPr>
        <p:txBody>
          <a:bodyPr/>
          <a:lstStyle/>
          <a:p>
            <a:r>
              <a:rPr lang="zh-TW" altLang="en-US" dirty="0"/>
              <a:t>案例｜運動有效熱量 </a:t>
            </a:r>
            <a:r>
              <a:rPr lang="en-US" altLang="zh-TW" dirty="0">
                <a:solidFill>
                  <a:schemeClr val="bg1"/>
                </a:solidFill>
              </a:rPr>
              <a:t>(</a:t>
            </a:r>
            <a:r>
              <a:rPr lang="zh-TW" altLang="en-US" dirty="0">
                <a:solidFill>
                  <a:schemeClr val="bg1"/>
                </a:solidFill>
              </a:rPr>
              <a:t>方案</a:t>
            </a:r>
            <a:r>
              <a:rPr lang="en-US" altLang="zh-TW" dirty="0">
                <a:solidFill>
                  <a:schemeClr val="bg1"/>
                </a:solidFill>
              </a:rPr>
              <a:t>A+</a:t>
            </a:r>
            <a:r>
              <a:rPr lang="zh-TW" altLang="en-US" dirty="0">
                <a:solidFill>
                  <a:srgbClr val="66FFFF"/>
                </a:solidFill>
                <a:latin typeface="+mn-ea"/>
              </a:rPr>
              <a:t>串接穿戴式裝置</a:t>
            </a:r>
            <a:r>
              <a:rPr lang="en-US" altLang="zh-TW" dirty="0">
                <a:solidFill>
                  <a:schemeClr val="bg1"/>
                </a:solidFill>
              </a:rPr>
              <a:t>)</a:t>
            </a:r>
            <a:endParaRPr lang="zh-TW" altLang="en-US" dirty="0"/>
          </a:p>
        </p:txBody>
      </p:sp>
      <p:sp>
        <p:nvSpPr>
          <p:cNvPr id="7" name="內容版面配置區 3"/>
          <p:cNvSpPr>
            <a:spLocks noGrp="1"/>
          </p:cNvSpPr>
          <p:nvPr>
            <p:ph sz="half" idx="4294967295"/>
          </p:nvPr>
        </p:nvSpPr>
        <p:spPr>
          <a:xfrm>
            <a:off x="984193" y="1643924"/>
            <a:ext cx="9023407" cy="2304516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搭配心率手環採計步數</a:t>
            </a:r>
            <a:r>
              <a:rPr lang="en-US" altLang="zh-TW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以手錶或手機同步</a:t>
            </a:r>
            <a:r>
              <a:rPr lang="en-US" altLang="zh-TW" sz="2200" b="1" dirty="0" err="1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JoiiSports</a:t>
            </a:r>
            <a:r>
              <a:rPr lang="en-US" altLang="zh-TW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app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2200" b="1" dirty="0"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altLang="zh-TW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個月</a:t>
            </a:r>
            <a:endParaRPr lang="en-US" altLang="zh-TW" sz="2200" b="1" dirty="0"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達標設計：</a:t>
            </a:r>
            <a:endParaRPr lang="en-US" altLang="zh-TW" sz="2200" b="1" dirty="0"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</a:pPr>
            <a:r>
              <a:rPr lang="zh-TW" altLang="en-US" sz="20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送綠意小盆栽</a:t>
            </a:r>
            <a:endParaRPr lang="en-US" altLang="zh-TW" sz="2000" b="1" dirty="0"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</a:pPr>
            <a:r>
              <a:rPr lang="zh-TW" altLang="en-US" sz="20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前</a:t>
            </a:r>
            <a:r>
              <a:rPr lang="en-US" altLang="zh-TW" sz="20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20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名提供禮券</a:t>
            </a:r>
            <a:endParaRPr lang="en-US" altLang="zh-TW" sz="2000" b="1" dirty="0"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</a:pPr>
            <a:r>
              <a:rPr lang="zh-TW" altLang="en-US" sz="20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前</a:t>
            </a:r>
            <a:r>
              <a:rPr lang="en-US" altLang="zh-TW" sz="20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0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名參與植樹活動</a:t>
            </a:r>
            <a:r>
              <a:rPr lang="en-US" altLang="zh-TW" sz="20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 (</a:t>
            </a:r>
            <a:r>
              <a:rPr lang="zh-TW" altLang="en-US" sz="20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旅遊</a:t>
            </a:r>
            <a:r>
              <a:rPr lang="en-US" altLang="zh-TW" sz="20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pic>
        <p:nvPicPr>
          <p:cNvPr id="8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  <p:pic>
        <p:nvPicPr>
          <p:cNvPr id="1026" name="Picture 2" descr="https://joiicare.joiiup.com/public/eventgameImage/2853.jpg">
            <a:extLst>
              <a:ext uri="{FF2B5EF4-FFF2-40B4-BE49-F238E27FC236}">
                <a16:creationId xmlns:a16="http://schemas.microsoft.com/office/drawing/2014/main" id="{AFB1CA5A-F7B8-41D5-833A-6A37C13CC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32" b="30617"/>
          <a:stretch/>
        </p:blipFill>
        <p:spPr bwMode="auto">
          <a:xfrm>
            <a:off x="6713630" y="2294117"/>
            <a:ext cx="5379760" cy="36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joiicare.joiiup.com/public/eventgameImage/2853.jpg">
            <a:extLst>
              <a:ext uri="{FF2B5EF4-FFF2-40B4-BE49-F238E27FC236}">
                <a16:creationId xmlns:a16="http://schemas.microsoft.com/office/drawing/2014/main" id="{292C8321-AC4F-4574-95F0-31C8AD053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73"/>
          <a:stretch/>
        </p:blipFill>
        <p:spPr bwMode="auto">
          <a:xfrm>
            <a:off x="1125817" y="4620815"/>
            <a:ext cx="5587813" cy="12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773167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200148" y="465138"/>
            <a:ext cx="10382251" cy="506412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案例｜</a:t>
            </a:r>
            <a:r>
              <a:rPr lang="zh-TW" altLang="en-US" dirty="0"/>
              <a:t>多種運動類型組合 </a:t>
            </a:r>
            <a:r>
              <a:rPr lang="en-US" altLang="zh-TW" dirty="0">
                <a:solidFill>
                  <a:schemeClr val="bg1"/>
                </a:solidFill>
              </a:rPr>
              <a:t>(</a:t>
            </a:r>
            <a:r>
              <a:rPr lang="zh-TW" altLang="en-US" dirty="0">
                <a:solidFill>
                  <a:schemeClr val="bg1"/>
                </a:solidFill>
              </a:rPr>
              <a:t>方案</a:t>
            </a:r>
            <a:r>
              <a:rPr lang="en-US" altLang="zh-TW" dirty="0">
                <a:solidFill>
                  <a:schemeClr val="bg1"/>
                </a:solidFill>
              </a:rPr>
              <a:t>B+</a:t>
            </a:r>
            <a:r>
              <a:rPr lang="en-US" altLang="zh-TW" dirty="0">
                <a:solidFill>
                  <a:srgbClr val="66FFFF"/>
                </a:solidFill>
                <a:latin typeface="+mn-ea"/>
              </a:rPr>
              <a:t>JoiiGym</a:t>
            </a:r>
            <a:r>
              <a:rPr lang="zh-TW" altLang="en-US" dirty="0">
                <a:solidFill>
                  <a:srgbClr val="66FFFF"/>
                </a:solidFill>
                <a:latin typeface="+mn-ea"/>
              </a:rPr>
              <a:t>居家健身</a:t>
            </a:r>
            <a:r>
              <a:rPr lang="en-US" altLang="zh-TW" dirty="0">
                <a:solidFill>
                  <a:schemeClr val="bg1"/>
                </a:solidFill>
              </a:rPr>
              <a:t>)</a:t>
            </a:r>
            <a:endParaRPr lang="zh-TW" altLang="en-US" dirty="0"/>
          </a:p>
        </p:txBody>
      </p:sp>
      <p:grpSp>
        <p:nvGrpSpPr>
          <p:cNvPr id="2" name="群組 12"/>
          <p:cNvGrpSpPr/>
          <p:nvPr/>
        </p:nvGrpSpPr>
        <p:grpSpPr>
          <a:xfrm>
            <a:off x="840599" y="3287596"/>
            <a:ext cx="11285398" cy="2463076"/>
            <a:chOff x="-5958802" y="3573182"/>
            <a:chExt cx="13862880" cy="3025618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1BE57AE6-16A1-4EC7-A227-41C48040D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86" t="34261" b="39126"/>
            <a:stretch/>
          </p:blipFill>
          <p:spPr>
            <a:xfrm>
              <a:off x="5397490" y="3573182"/>
              <a:ext cx="2506588" cy="3019524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DD0B5C3-D84C-4266-A8DD-7D3A64688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664" y="3573183"/>
              <a:ext cx="2801250" cy="3019524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7F4EAC50-2B5A-4FA5-8C01-2F6D5EB02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958802" y="3845462"/>
              <a:ext cx="5711450" cy="2753338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A5CFC323-49C4-486C-9C8D-661D4D97A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"/>
            <a:stretch/>
          </p:blipFill>
          <p:spPr>
            <a:xfrm>
              <a:off x="2765917" y="3573183"/>
              <a:ext cx="2494242" cy="3023481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927291" y="1679416"/>
            <a:ext cx="82355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運動自由配</a:t>
            </a:r>
            <a:r>
              <a:rPr lang="en-US" altLang="zh-TW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健行</a:t>
            </a:r>
            <a:r>
              <a:rPr lang="en-US" altLang="zh-TW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跑步、騎車、</a:t>
            </a:r>
            <a:r>
              <a:rPr lang="en-US" altLang="zh-TW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JoiiGym</a:t>
            </a: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徒手運動</a:t>
            </a:r>
            <a:r>
              <a:rPr lang="en-US" altLang="zh-TW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個月</a:t>
            </a:r>
            <a:endParaRPr lang="en-US" altLang="zh-TW" sz="2200" b="1" dirty="0"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滿足不同運動喜好 </a:t>
            </a:r>
            <a:r>
              <a:rPr lang="en-US" altLang="zh-TW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發放獎勵、達標再抽獎</a:t>
            </a:r>
            <a:endParaRPr lang="en-US" altLang="zh-TW" sz="2200" b="1" dirty="0"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7685521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200148" y="465138"/>
            <a:ext cx="10121443" cy="506412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案例｜</a:t>
            </a:r>
            <a:r>
              <a:rPr lang="zh-TW" altLang="en-US" dirty="0"/>
              <a:t>多種運動類型組合 </a:t>
            </a:r>
            <a:br>
              <a:rPr lang="en-US" altLang="zh-TW" dirty="0"/>
            </a:br>
            <a:r>
              <a:rPr lang="en-US" altLang="zh-TW" dirty="0">
                <a:solidFill>
                  <a:schemeClr val="bg1"/>
                </a:solidFill>
              </a:rPr>
              <a:t>(</a:t>
            </a:r>
            <a:r>
              <a:rPr lang="zh-TW" altLang="en-US" dirty="0">
                <a:solidFill>
                  <a:schemeClr val="bg1"/>
                </a:solidFill>
              </a:rPr>
              <a:t>方案</a:t>
            </a:r>
            <a:r>
              <a:rPr lang="en-US" altLang="zh-TW" dirty="0">
                <a:solidFill>
                  <a:schemeClr val="bg1"/>
                </a:solidFill>
              </a:rPr>
              <a:t>B + </a:t>
            </a:r>
            <a:r>
              <a:rPr lang="en-US" altLang="zh-TW" dirty="0">
                <a:solidFill>
                  <a:srgbClr val="66FFFF"/>
                </a:solidFill>
              </a:rPr>
              <a:t>JoiiGym + </a:t>
            </a:r>
            <a:r>
              <a:rPr lang="zh-TW" altLang="en-US" dirty="0">
                <a:solidFill>
                  <a:srgbClr val="66FFFF"/>
                </a:solidFill>
                <a:latin typeface="+mn-ea"/>
              </a:rPr>
              <a:t>人體儀錶板生理資料後台管理</a:t>
            </a:r>
            <a:r>
              <a:rPr lang="en-US" altLang="zh-TW" dirty="0">
                <a:solidFill>
                  <a:schemeClr val="bg1"/>
                </a:solidFill>
              </a:rPr>
              <a:t>)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61" y="2807655"/>
            <a:ext cx="5295113" cy="297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80161" y="6028617"/>
            <a:ext cx="6361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報導：</a:t>
            </a:r>
            <a:r>
              <a:rPr lang="en-US" altLang="zh-TW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https://esg.ettoday.net/news/2363101?redirect=1</a:t>
            </a:r>
            <a:endParaRPr lang="zh-TW" altLang="en-US" dirty="0">
              <a:solidFill>
                <a:srgbClr val="FFC00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ED3AFFA-65BA-40E7-9CC3-3D52DCF2C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464" y="1623621"/>
            <a:ext cx="3909399" cy="167654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83DA889-611B-42C2-8169-733B46280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463" y="4177631"/>
            <a:ext cx="3909399" cy="1637522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226B5A6A-A6A5-4A70-B5FB-BF99B2B68847}"/>
              </a:ext>
            </a:extLst>
          </p:cNvPr>
          <p:cNvCxnSpPr>
            <a:cxnSpLocks/>
          </p:cNvCxnSpPr>
          <p:nvPr/>
        </p:nvCxnSpPr>
        <p:spPr>
          <a:xfrm>
            <a:off x="7272468" y="1998481"/>
            <a:ext cx="0" cy="32400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5A37722A-E853-459E-97EB-359103721249}"/>
              </a:ext>
            </a:extLst>
          </p:cNvPr>
          <p:cNvCxnSpPr>
            <a:cxnSpLocks/>
          </p:cNvCxnSpPr>
          <p:nvPr/>
        </p:nvCxnSpPr>
        <p:spPr>
          <a:xfrm>
            <a:off x="10618984" y="1998481"/>
            <a:ext cx="0" cy="32400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橢圓 13">
            <a:extLst>
              <a:ext uri="{FF2B5EF4-FFF2-40B4-BE49-F238E27FC236}">
                <a16:creationId xmlns:a16="http://schemas.microsoft.com/office/drawing/2014/main" id="{716EA4E8-62B9-4870-B0DB-332785E9BD51}"/>
              </a:ext>
            </a:extLst>
          </p:cNvPr>
          <p:cNvSpPr/>
          <p:nvPr/>
        </p:nvSpPr>
        <p:spPr>
          <a:xfrm>
            <a:off x="6914251" y="3365565"/>
            <a:ext cx="716434" cy="7164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前測</a:t>
            </a: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E26853E7-5C9D-4F68-B614-96383763FBBC}"/>
              </a:ext>
            </a:extLst>
          </p:cNvPr>
          <p:cNvSpPr/>
          <p:nvPr/>
        </p:nvSpPr>
        <p:spPr>
          <a:xfrm>
            <a:off x="10260767" y="3365565"/>
            <a:ext cx="716434" cy="7164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後測</a:t>
            </a:r>
          </a:p>
        </p:txBody>
      </p:sp>
      <p:pic>
        <p:nvPicPr>
          <p:cNvPr id="17" name="Picture 4" descr="【FORA】福爾數位臂式血壓機P30B">
            <a:extLst>
              <a:ext uri="{FF2B5EF4-FFF2-40B4-BE49-F238E27FC236}">
                <a16:creationId xmlns:a16="http://schemas.microsoft.com/office/drawing/2014/main" id="{42A37A45-A760-4F2E-8669-072745005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201" y="4827945"/>
            <a:ext cx="987208" cy="9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【FORA】福爾藍芽體脂計(十合一體組成計) TD-2560 / W600 ">
            <a:extLst>
              <a:ext uri="{FF2B5EF4-FFF2-40B4-BE49-F238E27FC236}">
                <a16:creationId xmlns:a16="http://schemas.microsoft.com/office/drawing/2014/main" id="{60B1450A-4930-4ACA-9544-BDA25FE6F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t="4733" r="6265" b="11388"/>
          <a:stretch/>
        </p:blipFill>
        <p:spPr bwMode="auto">
          <a:xfrm>
            <a:off x="10977201" y="2345824"/>
            <a:ext cx="1018421" cy="9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7FF4ED9D-D536-4EC1-9F01-96E943F3D631}"/>
              </a:ext>
            </a:extLst>
          </p:cNvPr>
          <p:cNvSpPr/>
          <p:nvPr/>
        </p:nvSpPr>
        <p:spPr>
          <a:xfrm>
            <a:off x="1129011" y="1623621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減脂挑戰賽</a:t>
            </a:r>
            <a:endParaRPr lang="en-US" altLang="zh-TW" sz="2200" b="1" dirty="0"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個月</a:t>
            </a:r>
            <a:endParaRPr lang="en-US" altLang="zh-TW" sz="2200" b="1" dirty="0"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透過前後測總計超過</a:t>
            </a:r>
            <a:r>
              <a:rPr lang="en-US" altLang="zh-TW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50%</a:t>
            </a:r>
            <a:r>
              <a:rPr lang="zh-TW" altLang="en-US" sz="2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減重</a:t>
            </a:r>
          </a:p>
        </p:txBody>
      </p:sp>
      <p:pic>
        <p:nvPicPr>
          <p:cNvPr id="15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7294768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2"/>
          <p:cNvSpPr>
            <a:spLocks noGrp="1"/>
          </p:cNvSpPr>
          <p:nvPr>
            <p:ph type="title" idx="4294967295"/>
          </p:nvPr>
        </p:nvSpPr>
        <p:spPr>
          <a:xfrm>
            <a:off x="1206426" y="468940"/>
            <a:ext cx="10741025" cy="506413"/>
          </a:xfrm>
          <a:prstGeom prst="rect">
            <a:avLst/>
          </a:prstGeom>
        </p:spPr>
        <p:txBody>
          <a:bodyPr/>
          <a:lstStyle/>
          <a:p>
            <a:r>
              <a:rPr lang="zh-TW" altLang="en-US" sz="3600" b="1" dirty="0">
                <a:solidFill>
                  <a:schemeClr val="bg1"/>
                </a:solidFill>
              </a:rPr>
              <a:t>虹映的企業使命</a:t>
            </a:r>
            <a:endParaRPr lang="en-ID" altLang="zh-TW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90499" y="2007986"/>
            <a:ext cx="59817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400" b="1" dirty="0">
                <a:solidFill>
                  <a:schemeClr val="bg1"/>
                </a:solidFill>
              </a:rPr>
              <a:t>扭轉今</a:t>
            </a:r>
            <a:r>
              <a:rPr lang="zh-TW" altLang="en-US" sz="2400" b="1" dirty="0">
                <a:solidFill>
                  <a:schemeClr val="bg1"/>
                </a:solidFill>
              </a:rPr>
              <a:t>日</a:t>
            </a:r>
            <a:r>
              <a:rPr lang="zh-TW" altLang="zh-TW" sz="2400" b="1" dirty="0">
                <a:solidFill>
                  <a:schemeClr val="bg1"/>
                </a:solidFill>
              </a:rPr>
              <a:t>社會</a:t>
            </a:r>
            <a:r>
              <a:rPr lang="zh-TW" altLang="en-US" sz="2400" b="1" dirty="0">
                <a:solidFill>
                  <a:schemeClr val="bg1"/>
                </a:solidFill>
              </a:rPr>
              <a:t>因</a:t>
            </a:r>
            <a:r>
              <a:rPr lang="zh-TW" altLang="en-US" sz="2400" b="1" dirty="0">
                <a:solidFill>
                  <a:srgbClr val="66FFFF"/>
                </a:solidFill>
              </a:rPr>
              <a:t>活動量不足的生活型態</a:t>
            </a:r>
            <a:endParaRPr lang="en-US" altLang="zh-TW" sz="2400" b="1" dirty="0">
              <a:solidFill>
                <a:srgbClr val="66FFFF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</a:rPr>
              <a:t>而導致</a:t>
            </a:r>
            <a:r>
              <a:rPr lang="zh-TW" altLang="zh-TW" sz="2400" b="1" dirty="0">
                <a:solidFill>
                  <a:schemeClr val="bg1"/>
                </a:solidFill>
              </a:rPr>
              <a:t>慢性病</a:t>
            </a:r>
            <a:r>
              <a:rPr lang="zh-TW" altLang="en-US" sz="2400" b="1" dirty="0">
                <a:solidFill>
                  <a:schemeClr val="bg1"/>
                </a:solidFill>
              </a:rPr>
              <a:t>蔓延的</a:t>
            </a:r>
            <a:r>
              <a:rPr lang="zh-TW" altLang="zh-TW" sz="2400" b="1" dirty="0">
                <a:solidFill>
                  <a:schemeClr val="bg1"/>
                </a:solidFill>
              </a:rPr>
              <a:t>問題，</a:t>
            </a:r>
            <a:endParaRPr lang="en-US" altLang="zh-TW" sz="2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66FFFF"/>
                </a:solidFill>
              </a:rPr>
              <a:t>特別是上班族</a:t>
            </a:r>
            <a:r>
              <a:rPr lang="zh-TW" altLang="en-US" sz="2400" b="1" dirty="0">
                <a:solidFill>
                  <a:schemeClr val="bg1"/>
                </a:solidFill>
              </a:rPr>
              <a:t>，</a:t>
            </a:r>
            <a:endParaRPr lang="en-US" altLang="zh-TW" sz="2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</a:rPr>
              <a:t>進而大幅縮短全民的</a:t>
            </a:r>
            <a:r>
              <a:rPr lang="zh-TW" altLang="en-US" sz="2400" b="1" dirty="0">
                <a:solidFill>
                  <a:srgbClr val="66FFFF"/>
                </a:solidFill>
              </a:rPr>
              <a:t>不</a:t>
            </a:r>
            <a:r>
              <a:rPr lang="zh-TW" altLang="zh-TW" sz="2400" b="1" dirty="0">
                <a:solidFill>
                  <a:srgbClr val="66FFFF"/>
                </a:solidFill>
              </a:rPr>
              <a:t>健康</a:t>
            </a:r>
            <a:r>
              <a:rPr lang="zh-TW" altLang="en-US" sz="2400" b="1" dirty="0">
                <a:solidFill>
                  <a:srgbClr val="66FFFF"/>
                </a:solidFill>
              </a:rPr>
              <a:t>餘命</a:t>
            </a:r>
            <a:r>
              <a:rPr lang="zh-TW" altLang="zh-TW" sz="2400" b="1" dirty="0">
                <a:solidFill>
                  <a:schemeClr val="bg1"/>
                </a:solidFill>
              </a:rPr>
              <a:t>。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5635257" y="1212111"/>
            <a:ext cx="5879806" cy="4072272"/>
            <a:chOff x="6077950" y="1441521"/>
            <a:chExt cx="5760619" cy="4037602"/>
          </a:xfrm>
        </p:grpSpPr>
        <p:pic>
          <p:nvPicPr>
            <p:cNvPr id="1027" name="Picture 3" descr="https://i3.read01.com/SrPhSmGZfFWW0ZkyZ4KIjO8/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1" t="3864" r="3547" b="9706"/>
            <a:stretch>
              <a:fillRect/>
            </a:stretch>
          </p:blipFill>
          <p:spPr bwMode="auto">
            <a:xfrm>
              <a:off x="6077950" y="1441521"/>
              <a:ext cx="5760619" cy="4036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矩形 16"/>
            <p:cNvSpPr/>
            <p:nvPr/>
          </p:nvSpPr>
          <p:spPr>
            <a:xfrm>
              <a:off x="7285407" y="1892597"/>
              <a:ext cx="3797597" cy="499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WHO</a:t>
              </a: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將影響健康的因素總結為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8770593" y="5188535"/>
              <a:ext cx="946298" cy="283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社會</a:t>
              </a:r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因素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9624740" y="5181436"/>
              <a:ext cx="946298" cy="283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醫療</a:t>
              </a:r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因素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10497038" y="5195541"/>
              <a:ext cx="1019251" cy="283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氣候因素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6859226" y="5195541"/>
              <a:ext cx="1076422" cy="283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生活型態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7786342" y="5195541"/>
              <a:ext cx="1065522" cy="283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基因遺傳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7217277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00149" y="465138"/>
            <a:ext cx="8724901" cy="506412"/>
          </a:xfrm>
          <a:prstGeom prst="rect">
            <a:avLst/>
          </a:prstGeom>
        </p:spPr>
        <p:txBody>
          <a:bodyPr/>
          <a:lstStyle/>
          <a:p>
            <a:r>
              <a:rPr lang="en-US" altLang="zh-TW" sz="3600" dirty="0"/>
              <a:t>JoiiCare</a:t>
            </a:r>
            <a:r>
              <a:rPr lang="zh-TW" altLang="en-US" sz="3600" dirty="0"/>
              <a:t>服務超過</a:t>
            </a:r>
            <a:r>
              <a:rPr lang="en-US" altLang="zh-TW" sz="3600" dirty="0"/>
              <a:t>200</a:t>
            </a:r>
            <a:r>
              <a:rPr lang="zh-TW" altLang="en-US" sz="3600" dirty="0"/>
              <a:t>家大型企業客戶</a:t>
            </a:r>
          </a:p>
        </p:txBody>
      </p:sp>
      <p:sp>
        <p:nvSpPr>
          <p:cNvPr id="3" name="AutoShape 2" descr="三星標誌PNG！圖像集合免費下載- Crazypng-免費去背圖庫PNG下載-Crazypng-免費去背圖庫PNG下載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23" name="TextBox 2">
            <a:extLst>
              <a:ext uri="{FF2B5EF4-FFF2-40B4-BE49-F238E27FC236}">
                <a16:creationId xmlns:a16="http://schemas.microsoft.com/office/drawing/2014/main" id="{C63CFDFF-B486-4D1D-8E27-9196785D2699}"/>
              </a:ext>
            </a:extLst>
          </p:cNvPr>
          <p:cNvSpPr txBox="1"/>
          <p:nvPr/>
        </p:nvSpPr>
        <p:spPr>
          <a:xfrm>
            <a:off x="1262107" y="1047553"/>
            <a:ext cx="7872368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dist">
              <a:lnSpc>
                <a:spcPct val="9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+mj-ea"/>
                <a:ea typeface="+mj-ea"/>
              </a:rPr>
              <a:t>我們已經成功幫助許多企業員工</a:t>
            </a:r>
            <a:r>
              <a:rPr lang="zh-TW" altLang="en-US" sz="2000" dirty="0">
                <a:solidFill>
                  <a:srgbClr val="66FFFF"/>
                </a:solidFill>
                <a:latin typeface="+mj-ea"/>
                <a:ea typeface="+mj-ea"/>
              </a:rPr>
              <a:t>養成規律運動的習慣</a:t>
            </a:r>
            <a:endParaRPr lang="en-ID" altLang="zh-TW" sz="2000" dirty="0">
              <a:solidFill>
                <a:srgbClr val="66FFFF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9" name="AutoShape 8" descr="109年學齡前未就學兒童免費健康篩檢開始囉！ 一、... - 北投區健康服務中心- 前北投衛生所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0" name="AutoShape 16" descr="台灣健身運動醫學推廣協會Taiwan Society of Exercise Medicine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9" name="AutoShape 19" descr="芯鼎科技ICatch Technolog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1264" name="AutoShape 22" descr="校際合作中心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45" name="圖片 244">
            <a:extLst>
              <a:ext uri="{FF2B5EF4-FFF2-40B4-BE49-F238E27FC236}">
                <a16:creationId xmlns:a16="http://schemas.microsoft.com/office/drawing/2014/main" id="{670D1F0E-22BC-4ED0-89D1-BE73C486F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560" y="136597"/>
            <a:ext cx="2003116" cy="3522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4" name="Picture 2">
            <a:extLst>
              <a:ext uri="{FF2B5EF4-FFF2-40B4-BE49-F238E27FC236}">
                <a16:creationId xmlns:a16="http://schemas.microsoft.com/office/drawing/2014/main" id="{19D5F753-1B4F-4FF7-8DAC-E83BCA105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65"/>
          <a:stretch/>
        </p:blipFill>
        <p:spPr bwMode="auto">
          <a:xfrm>
            <a:off x="144940" y="1645192"/>
            <a:ext cx="11573539" cy="441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矩形 246">
            <a:extLst>
              <a:ext uri="{FF2B5EF4-FFF2-40B4-BE49-F238E27FC236}">
                <a16:creationId xmlns:a16="http://schemas.microsoft.com/office/drawing/2014/main" id="{0150A007-3BC0-4AC2-9129-A8F6393A4CC9}"/>
              </a:ext>
            </a:extLst>
          </p:cNvPr>
          <p:cNvSpPr/>
          <p:nvPr/>
        </p:nvSpPr>
        <p:spPr>
          <a:xfrm>
            <a:off x="144941" y="1599902"/>
            <a:ext cx="11954537" cy="4928487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243813"/>
            <a:endParaRPr lang="zh-TW" altLang="en-US" sz="130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grpSp>
        <p:nvGrpSpPr>
          <p:cNvPr id="248" name="群組 247"/>
          <p:cNvGrpSpPr/>
          <p:nvPr/>
        </p:nvGrpSpPr>
        <p:grpSpPr>
          <a:xfrm>
            <a:off x="476256" y="1661049"/>
            <a:ext cx="11098486" cy="4867340"/>
            <a:chOff x="189165" y="1661049"/>
            <a:chExt cx="11098486" cy="4867340"/>
          </a:xfrm>
        </p:grpSpPr>
        <p:sp>
          <p:nvSpPr>
            <p:cNvPr id="249" name="橢圓 248">
              <a:extLst>
                <a:ext uri="{FF2B5EF4-FFF2-40B4-BE49-F238E27FC236}">
                  <a16:creationId xmlns:a16="http://schemas.microsoft.com/office/drawing/2014/main" id="{6B05E835-69AD-4EDC-B9C1-87D1AC252625}"/>
                </a:ext>
              </a:extLst>
            </p:cNvPr>
            <p:cNvSpPr/>
            <p:nvPr/>
          </p:nvSpPr>
          <p:spPr>
            <a:xfrm>
              <a:off x="194657" y="1663673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0" name="橢圓 249">
              <a:extLst>
                <a:ext uri="{FF2B5EF4-FFF2-40B4-BE49-F238E27FC236}">
                  <a16:creationId xmlns:a16="http://schemas.microsoft.com/office/drawing/2014/main" id="{E4744B07-33C4-4398-AC06-DC6D8F5AB8A1}"/>
                </a:ext>
              </a:extLst>
            </p:cNvPr>
            <p:cNvSpPr/>
            <p:nvPr/>
          </p:nvSpPr>
          <p:spPr>
            <a:xfrm>
              <a:off x="190857" y="2363527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1" name="橢圓 250">
              <a:extLst>
                <a:ext uri="{FF2B5EF4-FFF2-40B4-BE49-F238E27FC236}">
                  <a16:creationId xmlns:a16="http://schemas.microsoft.com/office/drawing/2014/main" id="{A3F3F0B1-7D3B-4A90-9A81-7B10EBC6C5DA}"/>
                </a:ext>
              </a:extLst>
            </p:cNvPr>
            <p:cNvSpPr/>
            <p:nvPr/>
          </p:nvSpPr>
          <p:spPr>
            <a:xfrm>
              <a:off x="194657" y="3066100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2" name="橢圓 251">
              <a:extLst>
                <a:ext uri="{FF2B5EF4-FFF2-40B4-BE49-F238E27FC236}">
                  <a16:creationId xmlns:a16="http://schemas.microsoft.com/office/drawing/2014/main" id="{C65549E7-139A-4D45-827B-7BAA712FCDE0}"/>
                </a:ext>
              </a:extLst>
            </p:cNvPr>
            <p:cNvSpPr/>
            <p:nvPr/>
          </p:nvSpPr>
          <p:spPr>
            <a:xfrm>
              <a:off x="189165" y="3762145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3" name="橢圓 252">
              <a:extLst>
                <a:ext uri="{FF2B5EF4-FFF2-40B4-BE49-F238E27FC236}">
                  <a16:creationId xmlns:a16="http://schemas.microsoft.com/office/drawing/2014/main" id="{549E68AF-CAAC-4DED-8943-DE7A163B69B2}"/>
                </a:ext>
              </a:extLst>
            </p:cNvPr>
            <p:cNvSpPr/>
            <p:nvPr/>
          </p:nvSpPr>
          <p:spPr>
            <a:xfrm>
              <a:off x="194657" y="4457298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4" name="橢圓 253">
              <a:extLst>
                <a:ext uri="{FF2B5EF4-FFF2-40B4-BE49-F238E27FC236}">
                  <a16:creationId xmlns:a16="http://schemas.microsoft.com/office/drawing/2014/main" id="{53965F44-D9A4-488B-A703-952B51DECA9D}"/>
                </a:ext>
              </a:extLst>
            </p:cNvPr>
            <p:cNvSpPr/>
            <p:nvPr/>
          </p:nvSpPr>
          <p:spPr>
            <a:xfrm>
              <a:off x="902470" y="1663418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5" name="橢圓 254">
              <a:extLst>
                <a:ext uri="{FF2B5EF4-FFF2-40B4-BE49-F238E27FC236}">
                  <a16:creationId xmlns:a16="http://schemas.microsoft.com/office/drawing/2014/main" id="{308D8B96-E126-40E4-8620-A9F6B0C93E5F}"/>
                </a:ext>
              </a:extLst>
            </p:cNvPr>
            <p:cNvSpPr/>
            <p:nvPr/>
          </p:nvSpPr>
          <p:spPr>
            <a:xfrm>
              <a:off x="902470" y="2363527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6" name="橢圓 255">
              <a:extLst>
                <a:ext uri="{FF2B5EF4-FFF2-40B4-BE49-F238E27FC236}">
                  <a16:creationId xmlns:a16="http://schemas.microsoft.com/office/drawing/2014/main" id="{B0065F64-531E-4F73-BAA7-216A5A4D12ED}"/>
                </a:ext>
              </a:extLst>
            </p:cNvPr>
            <p:cNvSpPr/>
            <p:nvPr/>
          </p:nvSpPr>
          <p:spPr>
            <a:xfrm>
              <a:off x="902470" y="3066100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7" name="橢圓 256">
              <a:extLst>
                <a:ext uri="{FF2B5EF4-FFF2-40B4-BE49-F238E27FC236}">
                  <a16:creationId xmlns:a16="http://schemas.microsoft.com/office/drawing/2014/main" id="{58256C4B-8901-4F98-B4AB-D71BA6B49B79}"/>
                </a:ext>
              </a:extLst>
            </p:cNvPr>
            <p:cNvSpPr/>
            <p:nvPr/>
          </p:nvSpPr>
          <p:spPr>
            <a:xfrm>
              <a:off x="902470" y="3762145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8" name="橢圓 257">
              <a:extLst>
                <a:ext uri="{FF2B5EF4-FFF2-40B4-BE49-F238E27FC236}">
                  <a16:creationId xmlns:a16="http://schemas.microsoft.com/office/drawing/2014/main" id="{583ABF7A-0738-4EE8-AB37-7018B314A621}"/>
                </a:ext>
              </a:extLst>
            </p:cNvPr>
            <p:cNvSpPr/>
            <p:nvPr/>
          </p:nvSpPr>
          <p:spPr>
            <a:xfrm>
              <a:off x="902470" y="4457298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9" name="橢圓 258">
              <a:extLst>
                <a:ext uri="{FF2B5EF4-FFF2-40B4-BE49-F238E27FC236}">
                  <a16:creationId xmlns:a16="http://schemas.microsoft.com/office/drawing/2014/main" id="{820B0FA0-F3F5-4B8B-99B7-020D53E04834}"/>
                </a:ext>
              </a:extLst>
            </p:cNvPr>
            <p:cNvSpPr/>
            <p:nvPr/>
          </p:nvSpPr>
          <p:spPr>
            <a:xfrm>
              <a:off x="1584154" y="1666526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0" name="橢圓 259">
              <a:extLst>
                <a:ext uri="{FF2B5EF4-FFF2-40B4-BE49-F238E27FC236}">
                  <a16:creationId xmlns:a16="http://schemas.microsoft.com/office/drawing/2014/main" id="{70220642-1F06-4BF1-AF3E-C197954E92FF}"/>
                </a:ext>
              </a:extLst>
            </p:cNvPr>
            <p:cNvSpPr/>
            <p:nvPr/>
          </p:nvSpPr>
          <p:spPr>
            <a:xfrm>
              <a:off x="1586868" y="2366379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1" name="橢圓 260">
              <a:extLst>
                <a:ext uri="{FF2B5EF4-FFF2-40B4-BE49-F238E27FC236}">
                  <a16:creationId xmlns:a16="http://schemas.microsoft.com/office/drawing/2014/main" id="{2F30B975-B8C5-4E8B-B652-BAF29234976E}"/>
                </a:ext>
              </a:extLst>
            </p:cNvPr>
            <p:cNvSpPr/>
            <p:nvPr/>
          </p:nvSpPr>
          <p:spPr>
            <a:xfrm>
              <a:off x="1584154" y="3062424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2" name="橢圓 261">
              <a:extLst>
                <a:ext uri="{FF2B5EF4-FFF2-40B4-BE49-F238E27FC236}">
                  <a16:creationId xmlns:a16="http://schemas.microsoft.com/office/drawing/2014/main" id="{A9FBC14F-3AD8-4AA1-A12D-FD0B17E532F3}"/>
                </a:ext>
              </a:extLst>
            </p:cNvPr>
            <p:cNvSpPr/>
            <p:nvPr/>
          </p:nvSpPr>
          <p:spPr>
            <a:xfrm>
              <a:off x="1585176" y="3764998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3" name="橢圓 262">
              <a:extLst>
                <a:ext uri="{FF2B5EF4-FFF2-40B4-BE49-F238E27FC236}">
                  <a16:creationId xmlns:a16="http://schemas.microsoft.com/office/drawing/2014/main" id="{39C48DFC-52B6-4F73-ACDB-C8226000DEAF}"/>
                </a:ext>
              </a:extLst>
            </p:cNvPr>
            <p:cNvSpPr/>
            <p:nvPr/>
          </p:nvSpPr>
          <p:spPr>
            <a:xfrm>
              <a:off x="1584154" y="4460150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4" name="橢圓 263">
              <a:extLst>
                <a:ext uri="{FF2B5EF4-FFF2-40B4-BE49-F238E27FC236}">
                  <a16:creationId xmlns:a16="http://schemas.microsoft.com/office/drawing/2014/main" id="{80186F24-B685-4AFB-9623-9C3FAEB4339B}"/>
                </a:ext>
              </a:extLst>
            </p:cNvPr>
            <p:cNvSpPr/>
            <p:nvPr/>
          </p:nvSpPr>
          <p:spPr>
            <a:xfrm>
              <a:off x="2304995" y="1666270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5" name="橢圓 264">
              <a:extLst>
                <a:ext uri="{FF2B5EF4-FFF2-40B4-BE49-F238E27FC236}">
                  <a16:creationId xmlns:a16="http://schemas.microsoft.com/office/drawing/2014/main" id="{57CE0999-D053-496C-BDAB-20FF62DC98E0}"/>
                </a:ext>
              </a:extLst>
            </p:cNvPr>
            <p:cNvSpPr/>
            <p:nvPr/>
          </p:nvSpPr>
          <p:spPr>
            <a:xfrm>
              <a:off x="2304995" y="2366379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6" name="橢圓 265">
              <a:extLst>
                <a:ext uri="{FF2B5EF4-FFF2-40B4-BE49-F238E27FC236}">
                  <a16:creationId xmlns:a16="http://schemas.microsoft.com/office/drawing/2014/main" id="{129106C8-DC5C-488C-A906-977F30F1A4BD}"/>
                </a:ext>
              </a:extLst>
            </p:cNvPr>
            <p:cNvSpPr/>
            <p:nvPr/>
          </p:nvSpPr>
          <p:spPr>
            <a:xfrm>
              <a:off x="2304995" y="3062424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7" name="橢圓 266">
              <a:extLst>
                <a:ext uri="{FF2B5EF4-FFF2-40B4-BE49-F238E27FC236}">
                  <a16:creationId xmlns:a16="http://schemas.microsoft.com/office/drawing/2014/main" id="{7C962EDD-9318-4592-9CA0-5F8BB51BF03E}"/>
                </a:ext>
              </a:extLst>
            </p:cNvPr>
            <p:cNvSpPr/>
            <p:nvPr/>
          </p:nvSpPr>
          <p:spPr>
            <a:xfrm>
              <a:off x="2304995" y="3764998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8" name="橢圓 267">
              <a:extLst>
                <a:ext uri="{FF2B5EF4-FFF2-40B4-BE49-F238E27FC236}">
                  <a16:creationId xmlns:a16="http://schemas.microsoft.com/office/drawing/2014/main" id="{610B5934-1FF6-4C98-A33E-2531DEF965B0}"/>
                </a:ext>
              </a:extLst>
            </p:cNvPr>
            <p:cNvSpPr/>
            <p:nvPr/>
          </p:nvSpPr>
          <p:spPr>
            <a:xfrm>
              <a:off x="2304995" y="4460150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9" name="橢圓 268">
              <a:extLst>
                <a:ext uri="{FF2B5EF4-FFF2-40B4-BE49-F238E27FC236}">
                  <a16:creationId xmlns:a16="http://schemas.microsoft.com/office/drawing/2014/main" id="{3D08168D-5692-467D-90FB-D75306AD8E4A}"/>
                </a:ext>
              </a:extLst>
            </p:cNvPr>
            <p:cNvSpPr/>
            <p:nvPr/>
          </p:nvSpPr>
          <p:spPr>
            <a:xfrm>
              <a:off x="2983966" y="1663868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0" name="橢圓 269">
              <a:extLst>
                <a:ext uri="{FF2B5EF4-FFF2-40B4-BE49-F238E27FC236}">
                  <a16:creationId xmlns:a16="http://schemas.microsoft.com/office/drawing/2014/main" id="{5B611291-9DC4-417A-B58B-1F9B457A8176}"/>
                </a:ext>
              </a:extLst>
            </p:cNvPr>
            <p:cNvSpPr/>
            <p:nvPr/>
          </p:nvSpPr>
          <p:spPr>
            <a:xfrm>
              <a:off x="2986679" y="2363721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1" name="橢圓 270">
              <a:extLst>
                <a:ext uri="{FF2B5EF4-FFF2-40B4-BE49-F238E27FC236}">
                  <a16:creationId xmlns:a16="http://schemas.microsoft.com/office/drawing/2014/main" id="{7AAF3EB3-9036-4A9C-8C99-A8A1316910BC}"/>
                </a:ext>
              </a:extLst>
            </p:cNvPr>
            <p:cNvSpPr/>
            <p:nvPr/>
          </p:nvSpPr>
          <p:spPr>
            <a:xfrm>
              <a:off x="2983966" y="3066294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2" name="橢圓 271">
              <a:extLst>
                <a:ext uri="{FF2B5EF4-FFF2-40B4-BE49-F238E27FC236}">
                  <a16:creationId xmlns:a16="http://schemas.microsoft.com/office/drawing/2014/main" id="{3B4D37FD-30D7-4CA3-9FF9-FC1FB69D6839}"/>
                </a:ext>
              </a:extLst>
            </p:cNvPr>
            <p:cNvSpPr/>
            <p:nvPr/>
          </p:nvSpPr>
          <p:spPr>
            <a:xfrm>
              <a:off x="2984988" y="3762340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3" name="橢圓 272">
              <a:extLst>
                <a:ext uri="{FF2B5EF4-FFF2-40B4-BE49-F238E27FC236}">
                  <a16:creationId xmlns:a16="http://schemas.microsoft.com/office/drawing/2014/main" id="{B3C9C8A1-C526-454A-85BF-107329F638FF}"/>
                </a:ext>
              </a:extLst>
            </p:cNvPr>
            <p:cNvSpPr/>
            <p:nvPr/>
          </p:nvSpPr>
          <p:spPr>
            <a:xfrm>
              <a:off x="2983966" y="4457492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4" name="橢圓 273">
              <a:extLst>
                <a:ext uri="{FF2B5EF4-FFF2-40B4-BE49-F238E27FC236}">
                  <a16:creationId xmlns:a16="http://schemas.microsoft.com/office/drawing/2014/main" id="{78B408E0-8B3E-4977-895B-83BD94E58CA1}"/>
                </a:ext>
              </a:extLst>
            </p:cNvPr>
            <p:cNvSpPr/>
            <p:nvPr/>
          </p:nvSpPr>
          <p:spPr>
            <a:xfrm>
              <a:off x="3698293" y="1663612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5" name="橢圓 274">
              <a:extLst>
                <a:ext uri="{FF2B5EF4-FFF2-40B4-BE49-F238E27FC236}">
                  <a16:creationId xmlns:a16="http://schemas.microsoft.com/office/drawing/2014/main" id="{4AEC66E3-EB2C-47A5-8DAC-736D8C994F67}"/>
                </a:ext>
              </a:extLst>
            </p:cNvPr>
            <p:cNvSpPr/>
            <p:nvPr/>
          </p:nvSpPr>
          <p:spPr>
            <a:xfrm>
              <a:off x="3698293" y="2363721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6" name="橢圓 275">
              <a:extLst>
                <a:ext uri="{FF2B5EF4-FFF2-40B4-BE49-F238E27FC236}">
                  <a16:creationId xmlns:a16="http://schemas.microsoft.com/office/drawing/2014/main" id="{91530738-5177-419C-8000-EF6C752C5FAE}"/>
                </a:ext>
              </a:extLst>
            </p:cNvPr>
            <p:cNvSpPr/>
            <p:nvPr/>
          </p:nvSpPr>
          <p:spPr>
            <a:xfrm>
              <a:off x="3698293" y="3066294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7" name="橢圓 276">
              <a:extLst>
                <a:ext uri="{FF2B5EF4-FFF2-40B4-BE49-F238E27FC236}">
                  <a16:creationId xmlns:a16="http://schemas.microsoft.com/office/drawing/2014/main" id="{F3B852B5-3A65-402F-83F2-5975C8FD78E3}"/>
                </a:ext>
              </a:extLst>
            </p:cNvPr>
            <p:cNvSpPr/>
            <p:nvPr/>
          </p:nvSpPr>
          <p:spPr>
            <a:xfrm>
              <a:off x="3698293" y="3762340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8" name="橢圓 277">
              <a:extLst>
                <a:ext uri="{FF2B5EF4-FFF2-40B4-BE49-F238E27FC236}">
                  <a16:creationId xmlns:a16="http://schemas.microsoft.com/office/drawing/2014/main" id="{E3076D04-1DBB-4178-8058-4598F907E120}"/>
                </a:ext>
              </a:extLst>
            </p:cNvPr>
            <p:cNvSpPr/>
            <p:nvPr/>
          </p:nvSpPr>
          <p:spPr>
            <a:xfrm>
              <a:off x="3698293" y="4457492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9" name="橢圓 278">
              <a:extLst>
                <a:ext uri="{FF2B5EF4-FFF2-40B4-BE49-F238E27FC236}">
                  <a16:creationId xmlns:a16="http://schemas.microsoft.com/office/drawing/2014/main" id="{40D9C01F-B45E-4699-8A22-C9773C2FAF37}"/>
                </a:ext>
              </a:extLst>
            </p:cNvPr>
            <p:cNvSpPr/>
            <p:nvPr/>
          </p:nvSpPr>
          <p:spPr>
            <a:xfrm>
              <a:off x="4378207" y="1663877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0" name="橢圓 279">
              <a:extLst>
                <a:ext uri="{FF2B5EF4-FFF2-40B4-BE49-F238E27FC236}">
                  <a16:creationId xmlns:a16="http://schemas.microsoft.com/office/drawing/2014/main" id="{70E245C2-03E7-4BE6-8195-02230D08A7EE}"/>
                </a:ext>
              </a:extLst>
            </p:cNvPr>
            <p:cNvSpPr/>
            <p:nvPr/>
          </p:nvSpPr>
          <p:spPr>
            <a:xfrm>
              <a:off x="4380921" y="2363731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1" name="橢圓 280">
              <a:extLst>
                <a:ext uri="{FF2B5EF4-FFF2-40B4-BE49-F238E27FC236}">
                  <a16:creationId xmlns:a16="http://schemas.microsoft.com/office/drawing/2014/main" id="{24103572-8F35-4600-9FC9-7220C4E061A1}"/>
                </a:ext>
              </a:extLst>
            </p:cNvPr>
            <p:cNvSpPr/>
            <p:nvPr/>
          </p:nvSpPr>
          <p:spPr>
            <a:xfrm>
              <a:off x="4378207" y="3066304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2" name="橢圓 281">
              <a:extLst>
                <a:ext uri="{FF2B5EF4-FFF2-40B4-BE49-F238E27FC236}">
                  <a16:creationId xmlns:a16="http://schemas.microsoft.com/office/drawing/2014/main" id="{6942753A-C60B-4C4F-B93A-1FC1EBD7615B}"/>
                </a:ext>
              </a:extLst>
            </p:cNvPr>
            <p:cNvSpPr/>
            <p:nvPr/>
          </p:nvSpPr>
          <p:spPr>
            <a:xfrm>
              <a:off x="4379229" y="3762349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3" name="橢圓 282">
              <a:extLst>
                <a:ext uri="{FF2B5EF4-FFF2-40B4-BE49-F238E27FC236}">
                  <a16:creationId xmlns:a16="http://schemas.microsoft.com/office/drawing/2014/main" id="{61A7970B-1E97-48C6-8302-0D29352CDF89}"/>
                </a:ext>
              </a:extLst>
            </p:cNvPr>
            <p:cNvSpPr/>
            <p:nvPr/>
          </p:nvSpPr>
          <p:spPr>
            <a:xfrm>
              <a:off x="4378207" y="4457502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4" name="橢圓 283">
              <a:extLst>
                <a:ext uri="{FF2B5EF4-FFF2-40B4-BE49-F238E27FC236}">
                  <a16:creationId xmlns:a16="http://schemas.microsoft.com/office/drawing/2014/main" id="{99CBEF65-1124-494C-9D3C-49488A479F8E}"/>
                </a:ext>
              </a:extLst>
            </p:cNvPr>
            <p:cNvSpPr/>
            <p:nvPr/>
          </p:nvSpPr>
          <p:spPr>
            <a:xfrm>
              <a:off x="5092534" y="1663622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5" name="橢圓 284">
              <a:extLst>
                <a:ext uri="{FF2B5EF4-FFF2-40B4-BE49-F238E27FC236}">
                  <a16:creationId xmlns:a16="http://schemas.microsoft.com/office/drawing/2014/main" id="{89A80444-9FB1-4639-A05D-4075CECDF5A6}"/>
                </a:ext>
              </a:extLst>
            </p:cNvPr>
            <p:cNvSpPr/>
            <p:nvPr/>
          </p:nvSpPr>
          <p:spPr>
            <a:xfrm>
              <a:off x="5092534" y="2363731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6" name="橢圓 285">
              <a:extLst>
                <a:ext uri="{FF2B5EF4-FFF2-40B4-BE49-F238E27FC236}">
                  <a16:creationId xmlns:a16="http://schemas.microsoft.com/office/drawing/2014/main" id="{D1240719-E24E-4810-9B7A-3CBDCC88D970}"/>
                </a:ext>
              </a:extLst>
            </p:cNvPr>
            <p:cNvSpPr/>
            <p:nvPr/>
          </p:nvSpPr>
          <p:spPr>
            <a:xfrm>
              <a:off x="5092534" y="3066304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7" name="橢圓 286">
              <a:extLst>
                <a:ext uri="{FF2B5EF4-FFF2-40B4-BE49-F238E27FC236}">
                  <a16:creationId xmlns:a16="http://schemas.microsoft.com/office/drawing/2014/main" id="{0087BCD4-267D-45EA-901B-8AA5B107EC7D}"/>
                </a:ext>
              </a:extLst>
            </p:cNvPr>
            <p:cNvSpPr/>
            <p:nvPr/>
          </p:nvSpPr>
          <p:spPr>
            <a:xfrm>
              <a:off x="5092534" y="3762349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8" name="橢圓 287">
              <a:extLst>
                <a:ext uri="{FF2B5EF4-FFF2-40B4-BE49-F238E27FC236}">
                  <a16:creationId xmlns:a16="http://schemas.microsoft.com/office/drawing/2014/main" id="{0972CB18-1221-4DCE-A7FB-C7FE7CFE4368}"/>
                </a:ext>
              </a:extLst>
            </p:cNvPr>
            <p:cNvSpPr/>
            <p:nvPr/>
          </p:nvSpPr>
          <p:spPr>
            <a:xfrm>
              <a:off x="5092534" y="4457502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9" name="橢圓 288">
              <a:extLst>
                <a:ext uri="{FF2B5EF4-FFF2-40B4-BE49-F238E27FC236}">
                  <a16:creationId xmlns:a16="http://schemas.microsoft.com/office/drawing/2014/main" id="{52240ED3-9786-439C-96FB-922DF7F13388}"/>
                </a:ext>
              </a:extLst>
            </p:cNvPr>
            <p:cNvSpPr/>
            <p:nvPr/>
          </p:nvSpPr>
          <p:spPr>
            <a:xfrm>
              <a:off x="5771505" y="1667747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0" name="橢圓 289">
              <a:extLst>
                <a:ext uri="{FF2B5EF4-FFF2-40B4-BE49-F238E27FC236}">
                  <a16:creationId xmlns:a16="http://schemas.microsoft.com/office/drawing/2014/main" id="{34617743-74D0-4C16-BD6C-00288B37F494}"/>
                </a:ext>
              </a:extLst>
            </p:cNvPr>
            <p:cNvSpPr/>
            <p:nvPr/>
          </p:nvSpPr>
          <p:spPr>
            <a:xfrm>
              <a:off x="5774219" y="2367601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1" name="橢圓 290">
              <a:extLst>
                <a:ext uri="{FF2B5EF4-FFF2-40B4-BE49-F238E27FC236}">
                  <a16:creationId xmlns:a16="http://schemas.microsoft.com/office/drawing/2014/main" id="{D516175F-D190-41F0-B5D6-0D9F9FB071C9}"/>
                </a:ext>
              </a:extLst>
            </p:cNvPr>
            <p:cNvSpPr/>
            <p:nvPr/>
          </p:nvSpPr>
          <p:spPr>
            <a:xfrm>
              <a:off x="5771505" y="3063645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2" name="橢圓 291">
              <a:extLst>
                <a:ext uri="{FF2B5EF4-FFF2-40B4-BE49-F238E27FC236}">
                  <a16:creationId xmlns:a16="http://schemas.microsoft.com/office/drawing/2014/main" id="{CC362E60-9D3D-4831-8A43-F4EBCB2D83E3}"/>
                </a:ext>
              </a:extLst>
            </p:cNvPr>
            <p:cNvSpPr/>
            <p:nvPr/>
          </p:nvSpPr>
          <p:spPr>
            <a:xfrm>
              <a:off x="5772527" y="3759691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3" name="橢圓 292">
              <a:extLst>
                <a:ext uri="{FF2B5EF4-FFF2-40B4-BE49-F238E27FC236}">
                  <a16:creationId xmlns:a16="http://schemas.microsoft.com/office/drawing/2014/main" id="{8B3929D3-35BB-4976-978D-438EFD84B7E0}"/>
                </a:ext>
              </a:extLst>
            </p:cNvPr>
            <p:cNvSpPr/>
            <p:nvPr/>
          </p:nvSpPr>
          <p:spPr>
            <a:xfrm>
              <a:off x="5771505" y="4461372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4" name="橢圓 293">
              <a:extLst>
                <a:ext uri="{FF2B5EF4-FFF2-40B4-BE49-F238E27FC236}">
                  <a16:creationId xmlns:a16="http://schemas.microsoft.com/office/drawing/2014/main" id="{1F624440-66B8-412B-AFE6-5F4DB36D6290}"/>
                </a:ext>
              </a:extLst>
            </p:cNvPr>
            <p:cNvSpPr/>
            <p:nvPr/>
          </p:nvSpPr>
          <p:spPr>
            <a:xfrm>
              <a:off x="6485832" y="1667492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5" name="橢圓 294">
              <a:extLst>
                <a:ext uri="{FF2B5EF4-FFF2-40B4-BE49-F238E27FC236}">
                  <a16:creationId xmlns:a16="http://schemas.microsoft.com/office/drawing/2014/main" id="{E63B58F9-4604-47A8-86DF-0E2529AA45B0}"/>
                </a:ext>
              </a:extLst>
            </p:cNvPr>
            <p:cNvSpPr/>
            <p:nvPr/>
          </p:nvSpPr>
          <p:spPr>
            <a:xfrm>
              <a:off x="6485832" y="2367601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6" name="橢圓 295">
              <a:extLst>
                <a:ext uri="{FF2B5EF4-FFF2-40B4-BE49-F238E27FC236}">
                  <a16:creationId xmlns:a16="http://schemas.microsoft.com/office/drawing/2014/main" id="{B8ECA85F-2E1F-418D-B61B-48CA24F7645E}"/>
                </a:ext>
              </a:extLst>
            </p:cNvPr>
            <p:cNvSpPr/>
            <p:nvPr/>
          </p:nvSpPr>
          <p:spPr>
            <a:xfrm>
              <a:off x="6485832" y="3063645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7" name="橢圓 296">
              <a:extLst>
                <a:ext uri="{FF2B5EF4-FFF2-40B4-BE49-F238E27FC236}">
                  <a16:creationId xmlns:a16="http://schemas.microsoft.com/office/drawing/2014/main" id="{801CB310-2FDC-4E89-97B6-24F7E829BDF6}"/>
                </a:ext>
              </a:extLst>
            </p:cNvPr>
            <p:cNvSpPr/>
            <p:nvPr/>
          </p:nvSpPr>
          <p:spPr>
            <a:xfrm>
              <a:off x="6485832" y="3759691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8" name="橢圓 297">
              <a:extLst>
                <a:ext uri="{FF2B5EF4-FFF2-40B4-BE49-F238E27FC236}">
                  <a16:creationId xmlns:a16="http://schemas.microsoft.com/office/drawing/2014/main" id="{7DA8D828-D0B6-44EF-9015-2D5D3D063F78}"/>
                </a:ext>
              </a:extLst>
            </p:cNvPr>
            <p:cNvSpPr/>
            <p:nvPr/>
          </p:nvSpPr>
          <p:spPr>
            <a:xfrm>
              <a:off x="6485832" y="4461372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9" name="橢圓 298">
              <a:extLst>
                <a:ext uri="{FF2B5EF4-FFF2-40B4-BE49-F238E27FC236}">
                  <a16:creationId xmlns:a16="http://schemas.microsoft.com/office/drawing/2014/main" id="{B297CA2C-269F-4864-BE9E-35395334FB20}"/>
                </a:ext>
              </a:extLst>
            </p:cNvPr>
            <p:cNvSpPr/>
            <p:nvPr/>
          </p:nvSpPr>
          <p:spPr>
            <a:xfrm>
              <a:off x="7167516" y="1664071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0" name="橢圓 299">
              <a:extLst>
                <a:ext uri="{FF2B5EF4-FFF2-40B4-BE49-F238E27FC236}">
                  <a16:creationId xmlns:a16="http://schemas.microsoft.com/office/drawing/2014/main" id="{93F403F8-D2AE-4258-96A6-53C521A6E59B}"/>
                </a:ext>
              </a:extLst>
            </p:cNvPr>
            <p:cNvSpPr/>
            <p:nvPr/>
          </p:nvSpPr>
          <p:spPr>
            <a:xfrm>
              <a:off x="7170230" y="2363925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1" name="橢圓 300">
              <a:extLst>
                <a:ext uri="{FF2B5EF4-FFF2-40B4-BE49-F238E27FC236}">
                  <a16:creationId xmlns:a16="http://schemas.microsoft.com/office/drawing/2014/main" id="{7CBBADF7-D467-438B-A8AE-5C56C597C698}"/>
                </a:ext>
              </a:extLst>
            </p:cNvPr>
            <p:cNvSpPr/>
            <p:nvPr/>
          </p:nvSpPr>
          <p:spPr>
            <a:xfrm>
              <a:off x="7167516" y="3066498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2" name="橢圓 301">
              <a:extLst>
                <a:ext uri="{FF2B5EF4-FFF2-40B4-BE49-F238E27FC236}">
                  <a16:creationId xmlns:a16="http://schemas.microsoft.com/office/drawing/2014/main" id="{8E6A894B-54CD-42DB-BCDD-D47A36D90276}"/>
                </a:ext>
              </a:extLst>
            </p:cNvPr>
            <p:cNvSpPr/>
            <p:nvPr/>
          </p:nvSpPr>
          <p:spPr>
            <a:xfrm>
              <a:off x="7168538" y="3762543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3" name="橢圓 302">
              <a:extLst>
                <a:ext uri="{FF2B5EF4-FFF2-40B4-BE49-F238E27FC236}">
                  <a16:creationId xmlns:a16="http://schemas.microsoft.com/office/drawing/2014/main" id="{D4E893BF-C509-4A70-B5D6-3973CB1701BE}"/>
                </a:ext>
              </a:extLst>
            </p:cNvPr>
            <p:cNvSpPr/>
            <p:nvPr/>
          </p:nvSpPr>
          <p:spPr>
            <a:xfrm>
              <a:off x="7167516" y="4457696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4" name="橢圓 303">
              <a:extLst>
                <a:ext uri="{FF2B5EF4-FFF2-40B4-BE49-F238E27FC236}">
                  <a16:creationId xmlns:a16="http://schemas.microsoft.com/office/drawing/2014/main" id="{66F5708C-904A-4F24-A754-E0C009F50D28}"/>
                </a:ext>
              </a:extLst>
            </p:cNvPr>
            <p:cNvSpPr/>
            <p:nvPr/>
          </p:nvSpPr>
          <p:spPr>
            <a:xfrm>
              <a:off x="7881843" y="1663816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5" name="橢圓 304">
              <a:extLst>
                <a:ext uri="{FF2B5EF4-FFF2-40B4-BE49-F238E27FC236}">
                  <a16:creationId xmlns:a16="http://schemas.microsoft.com/office/drawing/2014/main" id="{E8141C62-E9A0-49D5-977D-9E385C927323}"/>
                </a:ext>
              </a:extLst>
            </p:cNvPr>
            <p:cNvSpPr/>
            <p:nvPr/>
          </p:nvSpPr>
          <p:spPr>
            <a:xfrm>
              <a:off x="7881843" y="2363925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6" name="橢圓 305">
              <a:extLst>
                <a:ext uri="{FF2B5EF4-FFF2-40B4-BE49-F238E27FC236}">
                  <a16:creationId xmlns:a16="http://schemas.microsoft.com/office/drawing/2014/main" id="{E07C7C27-92AD-4615-A1FF-39544BB28579}"/>
                </a:ext>
              </a:extLst>
            </p:cNvPr>
            <p:cNvSpPr/>
            <p:nvPr/>
          </p:nvSpPr>
          <p:spPr>
            <a:xfrm>
              <a:off x="7881843" y="3066498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7" name="橢圓 306">
              <a:extLst>
                <a:ext uri="{FF2B5EF4-FFF2-40B4-BE49-F238E27FC236}">
                  <a16:creationId xmlns:a16="http://schemas.microsoft.com/office/drawing/2014/main" id="{C19D02C7-6875-47E0-8E19-640081FE6453}"/>
                </a:ext>
              </a:extLst>
            </p:cNvPr>
            <p:cNvSpPr/>
            <p:nvPr/>
          </p:nvSpPr>
          <p:spPr>
            <a:xfrm>
              <a:off x="7881843" y="3762543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8" name="橢圓 307">
              <a:extLst>
                <a:ext uri="{FF2B5EF4-FFF2-40B4-BE49-F238E27FC236}">
                  <a16:creationId xmlns:a16="http://schemas.microsoft.com/office/drawing/2014/main" id="{DAEBDC95-F6AB-4922-A83C-C6CE6F3E91DE}"/>
                </a:ext>
              </a:extLst>
            </p:cNvPr>
            <p:cNvSpPr/>
            <p:nvPr/>
          </p:nvSpPr>
          <p:spPr>
            <a:xfrm>
              <a:off x="7881843" y="4457696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09" name="Picture 2">
              <a:extLst>
                <a:ext uri="{FF2B5EF4-FFF2-40B4-BE49-F238E27FC236}">
                  <a16:creationId xmlns:a16="http://schemas.microsoft.com/office/drawing/2014/main" id="{88EF3226-A94E-4195-9FB3-E12316C5E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1935" y="2593275"/>
              <a:ext cx="519598" cy="149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" name="Picture 4">
              <a:extLst>
                <a:ext uri="{FF2B5EF4-FFF2-40B4-BE49-F238E27FC236}">
                  <a16:creationId xmlns:a16="http://schemas.microsoft.com/office/drawing/2014/main" id="{23101007-875E-47BC-AD95-5C798C56F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2584" y="1848646"/>
              <a:ext cx="518972" cy="24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" name="Picture 10">
              <a:extLst>
                <a:ext uri="{FF2B5EF4-FFF2-40B4-BE49-F238E27FC236}">
                  <a16:creationId xmlns:a16="http://schemas.microsoft.com/office/drawing/2014/main" id="{8DDBCA4F-5EEA-4C21-8D70-79BAFC4261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0958" y="4547836"/>
              <a:ext cx="347218" cy="427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" name="Picture 4">
              <a:extLst>
                <a:ext uri="{FF2B5EF4-FFF2-40B4-BE49-F238E27FC236}">
                  <a16:creationId xmlns:a16="http://schemas.microsoft.com/office/drawing/2014/main" id="{713756D7-F47C-4682-9A61-9C9D54B97A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7098" y="3926168"/>
              <a:ext cx="467038" cy="274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3" name="Picture 2">
              <a:extLst>
                <a:ext uri="{FF2B5EF4-FFF2-40B4-BE49-F238E27FC236}">
                  <a16:creationId xmlns:a16="http://schemas.microsoft.com/office/drawing/2014/main" id="{6C9B1E3F-DB9B-4F88-A650-0C5E7F7B1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3154" y="1743068"/>
              <a:ext cx="450205" cy="457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4" name="Picture 3">
              <a:extLst>
                <a:ext uri="{FF2B5EF4-FFF2-40B4-BE49-F238E27FC236}">
                  <a16:creationId xmlns:a16="http://schemas.microsoft.com/office/drawing/2014/main" id="{69CF8E8C-34E8-4E1B-9848-63B2FCEE0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05" y="2548976"/>
              <a:ext cx="473132" cy="227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5" name="Picture 5">
              <a:extLst>
                <a:ext uri="{FF2B5EF4-FFF2-40B4-BE49-F238E27FC236}">
                  <a16:creationId xmlns:a16="http://schemas.microsoft.com/office/drawing/2014/main" id="{CE6B317B-A019-4A4A-822C-65468DE204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7171" y="3176659"/>
              <a:ext cx="374392" cy="380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6" name="Picture 12">
              <a:extLst>
                <a:ext uri="{FF2B5EF4-FFF2-40B4-BE49-F238E27FC236}">
                  <a16:creationId xmlns:a16="http://schemas.microsoft.com/office/drawing/2014/main" id="{7CBDAC75-76FB-478D-A250-27171E8D4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4871" y="4568087"/>
              <a:ext cx="370494" cy="376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" name="Picture 3">
              <a:extLst>
                <a:ext uri="{FF2B5EF4-FFF2-40B4-BE49-F238E27FC236}">
                  <a16:creationId xmlns:a16="http://schemas.microsoft.com/office/drawing/2014/main" id="{A4E96A1E-8EE5-45C0-9C4C-8E11B6F175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590575" y="1743068"/>
              <a:ext cx="373870" cy="430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8" name="Picture 3">
              <a:extLst>
                <a:ext uri="{FF2B5EF4-FFF2-40B4-BE49-F238E27FC236}">
                  <a16:creationId xmlns:a16="http://schemas.microsoft.com/office/drawing/2014/main" id="{BA2D159C-616F-408E-AD3F-0B86D8CA1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525422" y="3934340"/>
              <a:ext cx="499193" cy="223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9" name="Picture 8">
              <a:extLst>
                <a:ext uri="{FF2B5EF4-FFF2-40B4-BE49-F238E27FC236}">
                  <a16:creationId xmlns:a16="http://schemas.microsoft.com/office/drawing/2014/main" id="{FE210181-762F-4E49-8217-76938CFEA2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928" y="3250485"/>
              <a:ext cx="515800" cy="221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0" name="Picture 2">
              <a:extLst>
                <a:ext uri="{FF2B5EF4-FFF2-40B4-BE49-F238E27FC236}">
                  <a16:creationId xmlns:a16="http://schemas.microsoft.com/office/drawing/2014/main" id="{57916464-BD16-4F85-A53E-3A45D53CF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796786" y="2570112"/>
              <a:ext cx="551766" cy="195827"/>
            </a:xfrm>
            <a:prstGeom prst="rect">
              <a:avLst/>
            </a:prstGeom>
            <a:noFill/>
          </p:spPr>
        </p:pic>
        <p:pic>
          <p:nvPicPr>
            <p:cNvPr id="321" name="Picture 4">
              <a:extLst>
                <a:ext uri="{FF2B5EF4-FFF2-40B4-BE49-F238E27FC236}">
                  <a16:creationId xmlns:a16="http://schemas.microsoft.com/office/drawing/2014/main" id="{69C81987-CC73-4600-8264-3D30644A8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2792" y="3288866"/>
              <a:ext cx="539754" cy="129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2" name="Picture 7">
              <a:extLst>
                <a:ext uri="{FF2B5EF4-FFF2-40B4-BE49-F238E27FC236}">
                  <a16:creationId xmlns:a16="http://schemas.microsoft.com/office/drawing/2014/main" id="{1C1DE0D1-3D50-424E-87B8-FC440806E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844" y="3935233"/>
              <a:ext cx="501606" cy="232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3" name="Picture 6">
              <a:extLst>
                <a:ext uri="{FF2B5EF4-FFF2-40B4-BE49-F238E27FC236}">
                  <a16:creationId xmlns:a16="http://schemas.microsoft.com/office/drawing/2014/main" id="{F245AAEF-6C72-4C77-B57A-1000E1D929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941511" y="4568087"/>
              <a:ext cx="260272" cy="349117"/>
            </a:xfrm>
            <a:prstGeom prst="rect">
              <a:avLst/>
            </a:prstGeom>
            <a:noFill/>
          </p:spPr>
        </p:pic>
        <p:pic>
          <p:nvPicPr>
            <p:cNvPr id="324" name="Picture 16">
              <a:extLst>
                <a:ext uri="{FF2B5EF4-FFF2-40B4-BE49-F238E27FC236}">
                  <a16:creationId xmlns:a16="http://schemas.microsoft.com/office/drawing/2014/main" id="{772DBDDB-637A-45C4-8AD7-C189440EE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228391" y="1747790"/>
              <a:ext cx="321051" cy="430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5" name="Picture 18">
              <a:extLst>
                <a:ext uri="{FF2B5EF4-FFF2-40B4-BE49-F238E27FC236}">
                  <a16:creationId xmlns:a16="http://schemas.microsoft.com/office/drawing/2014/main" id="{33EB7155-E4BE-4887-98BC-2F893CFC0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5173519" y="2500077"/>
              <a:ext cx="424664" cy="328718"/>
            </a:xfrm>
            <a:prstGeom prst="rect">
              <a:avLst/>
            </a:prstGeom>
            <a:noFill/>
          </p:spPr>
        </p:pic>
        <p:pic>
          <p:nvPicPr>
            <p:cNvPr id="326" name="Picture 23">
              <a:extLst>
                <a:ext uri="{FF2B5EF4-FFF2-40B4-BE49-F238E27FC236}">
                  <a16:creationId xmlns:a16="http://schemas.microsoft.com/office/drawing/2014/main" id="{E32F1021-114C-43DB-B231-63B96FDBD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5187654" y="3186104"/>
              <a:ext cx="401285" cy="352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" name="Picture 24">
              <a:extLst>
                <a:ext uri="{FF2B5EF4-FFF2-40B4-BE49-F238E27FC236}">
                  <a16:creationId xmlns:a16="http://schemas.microsoft.com/office/drawing/2014/main" id="{8D89CBAA-F57D-4477-8E29-A77F30EEC4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164095" y="3882987"/>
              <a:ext cx="439243" cy="342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" name="Picture 6">
              <a:extLst>
                <a:ext uri="{FF2B5EF4-FFF2-40B4-BE49-F238E27FC236}">
                  <a16:creationId xmlns:a16="http://schemas.microsoft.com/office/drawing/2014/main" id="{0C8A82A7-93F3-4009-843D-A334DAE886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627" y="4627107"/>
              <a:ext cx="471915" cy="24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9" name="Picture 2">
              <a:extLst>
                <a:ext uri="{FF2B5EF4-FFF2-40B4-BE49-F238E27FC236}">
                  <a16:creationId xmlns:a16="http://schemas.microsoft.com/office/drawing/2014/main" id="{92E381C2-C190-4C7E-8708-AACA33497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4524194" y="1747790"/>
              <a:ext cx="311298" cy="417560"/>
            </a:xfrm>
            <a:prstGeom prst="rect">
              <a:avLst/>
            </a:prstGeom>
            <a:noFill/>
          </p:spPr>
        </p:pic>
        <p:pic>
          <p:nvPicPr>
            <p:cNvPr id="330" name="Picture 6">
              <a:extLst>
                <a:ext uri="{FF2B5EF4-FFF2-40B4-BE49-F238E27FC236}">
                  <a16:creationId xmlns:a16="http://schemas.microsoft.com/office/drawing/2014/main" id="{56C9D61E-2593-43A1-97AE-1BCCFF768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4415673" y="2345565"/>
              <a:ext cx="562819" cy="612378"/>
            </a:xfrm>
            <a:prstGeom prst="rect">
              <a:avLst/>
            </a:prstGeom>
            <a:noFill/>
          </p:spPr>
        </p:pic>
        <p:pic>
          <p:nvPicPr>
            <p:cNvPr id="331" name="Picture 8" descr="">
              <a:extLst>
                <a:ext uri="{FF2B5EF4-FFF2-40B4-BE49-F238E27FC236}">
                  <a16:creationId xmlns:a16="http://schemas.microsoft.com/office/drawing/2014/main" id="{15CED605-1B58-44F3-842B-DCC3B67E6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544101" y="3177758"/>
              <a:ext cx="273923" cy="403699"/>
            </a:xfrm>
            <a:prstGeom prst="rect">
              <a:avLst/>
            </a:prstGeom>
            <a:noFill/>
          </p:spPr>
        </p:pic>
        <p:pic>
          <p:nvPicPr>
            <p:cNvPr id="332" name="Picture 9">
              <a:extLst>
                <a:ext uri="{FF2B5EF4-FFF2-40B4-BE49-F238E27FC236}">
                  <a16:creationId xmlns:a16="http://schemas.microsoft.com/office/drawing/2014/main" id="{520559FF-A70C-4226-98EA-2DDE4D0FDE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4438109" y="3956157"/>
              <a:ext cx="479986" cy="20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3" name="Picture 11">
              <a:extLst>
                <a:ext uri="{FF2B5EF4-FFF2-40B4-BE49-F238E27FC236}">
                  <a16:creationId xmlns:a16="http://schemas.microsoft.com/office/drawing/2014/main" id="{72641AC6-3F3D-408E-A137-4BE4CF945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4415673" y="4688834"/>
              <a:ext cx="524042" cy="171004"/>
            </a:xfrm>
            <a:prstGeom prst="rect">
              <a:avLst/>
            </a:prstGeom>
            <a:noFill/>
          </p:spPr>
        </p:pic>
        <p:pic>
          <p:nvPicPr>
            <p:cNvPr id="334" name="Picture 2">
              <a:extLst>
                <a:ext uri="{FF2B5EF4-FFF2-40B4-BE49-F238E27FC236}">
                  <a16:creationId xmlns:a16="http://schemas.microsoft.com/office/drawing/2014/main" id="{B41A2572-096A-4419-B334-88C6B6B9A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3797138" y="3882987"/>
              <a:ext cx="385644" cy="389423"/>
            </a:xfrm>
            <a:prstGeom prst="rect">
              <a:avLst/>
            </a:prstGeom>
            <a:noFill/>
          </p:spPr>
        </p:pic>
        <p:pic>
          <p:nvPicPr>
            <p:cNvPr id="335" name="Picture 2">
              <a:extLst>
                <a:ext uri="{FF2B5EF4-FFF2-40B4-BE49-F238E27FC236}">
                  <a16:creationId xmlns:a16="http://schemas.microsoft.com/office/drawing/2014/main" id="{E8EA3A79-6012-4D46-9C14-52FEF02D3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809927" y="4577340"/>
              <a:ext cx="377745" cy="390706"/>
            </a:xfrm>
            <a:prstGeom prst="rect">
              <a:avLst/>
            </a:prstGeom>
            <a:noFill/>
          </p:spPr>
        </p:pic>
        <p:pic>
          <p:nvPicPr>
            <p:cNvPr id="336" name="Picture 3">
              <a:extLst>
                <a:ext uri="{FF2B5EF4-FFF2-40B4-BE49-F238E27FC236}">
                  <a16:creationId xmlns:a16="http://schemas.microsoft.com/office/drawing/2014/main" id="{0DC988C9-343A-45F0-9172-27ED7C8B5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225282" y="3968502"/>
              <a:ext cx="528048" cy="158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" name="Picture 11">
              <a:extLst>
                <a:ext uri="{FF2B5EF4-FFF2-40B4-BE49-F238E27FC236}">
                  <a16:creationId xmlns:a16="http://schemas.microsoft.com/office/drawing/2014/main" id="{87CFDB4D-FFD0-46D1-A713-270E80BEE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1654220" y="4004751"/>
              <a:ext cx="470169" cy="95245"/>
            </a:xfrm>
            <a:prstGeom prst="rect">
              <a:avLst/>
            </a:prstGeom>
            <a:noFill/>
          </p:spPr>
        </p:pic>
        <p:pic>
          <p:nvPicPr>
            <p:cNvPr id="338" name="Picture 5">
              <a:extLst>
                <a:ext uri="{FF2B5EF4-FFF2-40B4-BE49-F238E27FC236}">
                  <a16:creationId xmlns:a16="http://schemas.microsoft.com/office/drawing/2014/main" id="{1E1CA785-34C4-436B-A4B4-65DE1F4A7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3073403" y="3851254"/>
              <a:ext cx="415133" cy="392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9" name="Picture 2">
              <a:extLst>
                <a:ext uri="{FF2B5EF4-FFF2-40B4-BE49-F238E27FC236}">
                  <a16:creationId xmlns:a16="http://schemas.microsoft.com/office/drawing/2014/main" id="{A2087096-544F-45D5-A75D-8D87C67ACD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986467" y="3855961"/>
              <a:ext cx="415340" cy="402242"/>
            </a:xfrm>
            <a:prstGeom prst="rect">
              <a:avLst/>
            </a:prstGeom>
            <a:noFill/>
          </p:spPr>
        </p:pic>
        <p:pic>
          <p:nvPicPr>
            <p:cNvPr id="340" name="Picture 2">
              <a:extLst>
                <a:ext uri="{FF2B5EF4-FFF2-40B4-BE49-F238E27FC236}">
                  <a16:creationId xmlns:a16="http://schemas.microsoft.com/office/drawing/2014/main" id="{DFAE8EAE-AF65-410A-BE22-F3BE042BD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326681" y="4558204"/>
              <a:ext cx="351701" cy="386448"/>
            </a:xfrm>
            <a:prstGeom prst="rect">
              <a:avLst/>
            </a:prstGeom>
            <a:noFill/>
          </p:spPr>
        </p:pic>
        <p:pic>
          <p:nvPicPr>
            <p:cNvPr id="341" name="Picture 4">
              <a:extLst>
                <a:ext uri="{FF2B5EF4-FFF2-40B4-BE49-F238E27FC236}">
                  <a16:creationId xmlns:a16="http://schemas.microsoft.com/office/drawing/2014/main" id="{32A53C8D-0687-4902-A0DA-A330F1EB28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1011665" y="4561296"/>
              <a:ext cx="364945" cy="401001"/>
            </a:xfrm>
            <a:prstGeom prst="rect">
              <a:avLst/>
            </a:prstGeom>
            <a:noFill/>
          </p:spPr>
        </p:pic>
        <p:pic>
          <p:nvPicPr>
            <p:cNvPr id="342" name="Picture 6">
              <a:extLst>
                <a:ext uri="{FF2B5EF4-FFF2-40B4-BE49-F238E27FC236}">
                  <a16:creationId xmlns:a16="http://schemas.microsoft.com/office/drawing/2014/main" id="{789EDD24-44E5-4A56-B878-76C980F9B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/>
            <a:srcRect/>
            <a:stretch>
              <a:fillRect/>
            </a:stretch>
          </p:blipFill>
          <p:spPr bwMode="auto">
            <a:xfrm>
              <a:off x="1663643" y="4587667"/>
              <a:ext cx="446722" cy="325459"/>
            </a:xfrm>
            <a:prstGeom prst="rect">
              <a:avLst/>
            </a:prstGeom>
            <a:noFill/>
          </p:spPr>
        </p:pic>
        <p:pic>
          <p:nvPicPr>
            <p:cNvPr id="343" name="Picture 2">
              <a:extLst>
                <a:ext uri="{FF2B5EF4-FFF2-40B4-BE49-F238E27FC236}">
                  <a16:creationId xmlns:a16="http://schemas.microsoft.com/office/drawing/2014/main" id="{7EEAF6B1-B948-469B-901F-6443CC7CE2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2422738" y="4579376"/>
              <a:ext cx="348567" cy="374021"/>
            </a:xfrm>
            <a:prstGeom prst="rect">
              <a:avLst/>
            </a:prstGeom>
            <a:noFill/>
          </p:spPr>
        </p:pic>
        <p:pic>
          <p:nvPicPr>
            <p:cNvPr id="344" name="Picture 2">
              <a:extLst>
                <a:ext uri="{FF2B5EF4-FFF2-40B4-BE49-F238E27FC236}">
                  <a16:creationId xmlns:a16="http://schemas.microsoft.com/office/drawing/2014/main" id="{6A7BF3B8-9022-4253-96A6-E456EDE60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/>
            <a:srcRect/>
            <a:stretch>
              <a:fillRect/>
            </a:stretch>
          </p:blipFill>
          <p:spPr bwMode="auto">
            <a:xfrm>
              <a:off x="3091148" y="4551137"/>
              <a:ext cx="387964" cy="411160"/>
            </a:xfrm>
            <a:prstGeom prst="rect">
              <a:avLst/>
            </a:prstGeom>
            <a:noFill/>
          </p:spPr>
        </p:pic>
        <p:pic>
          <p:nvPicPr>
            <p:cNvPr id="345" name="Picture 2">
              <a:extLst>
                <a:ext uri="{FF2B5EF4-FFF2-40B4-BE49-F238E27FC236}">
                  <a16:creationId xmlns:a16="http://schemas.microsoft.com/office/drawing/2014/main" id="{29A71F4C-9C3D-4B7E-A8BC-F37C7C542A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040" y="3212189"/>
              <a:ext cx="483961" cy="282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6" name="Picture 5">
              <a:extLst>
                <a:ext uri="{FF2B5EF4-FFF2-40B4-BE49-F238E27FC236}">
                  <a16:creationId xmlns:a16="http://schemas.microsoft.com/office/drawing/2014/main" id="{B3E3145C-B6A9-4799-ADBF-1430A93583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83" y="3310523"/>
              <a:ext cx="545064" cy="92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7" name="Picture 6">
              <a:extLst>
                <a:ext uri="{FF2B5EF4-FFF2-40B4-BE49-F238E27FC236}">
                  <a16:creationId xmlns:a16="http://schemas.microsoft.com/office/drawing/2014/main" id="{83E80C2B-A99A-43A6-8445-EDDC9721D5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375" y="1895023"/>
              <a:ext cx="467525" cy="153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" name="Picture 7">
              <a:extLst>
                <a:ext uri="{FF2B5EF4-FFF2-40B4-BE49-F238E27FC236}">
                  <a16:creationId xmlns:a16="http://schemas.microsoft.com/office/drawing/2014/main" id="{AF9599ED-C08B-447A-93AC-B79F2A0E85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555" y="2555483"/>
              <a:ext cx="540912" cy="207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9" name="Picture 8">
              <a:extLst>
                <a:ext uri="{FF2B5EF4-FFF2-40B4-BE49-F238E27FC236}">
                  <a16:creationId xmlns:a16="http://schemas.microsoft.com/office/drawing/2014/main" id="{BA279591-41C1-4503-9B30-50F8A501EF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636" y="1837093"/>
              <a:ext cx="502748" cy="242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" name="Picture 10">
              <a:extLst>
                <a:ext uri="{FF2B5EF4-FFF2-40B4-BE49-F238E27FC236}">
                  <a16:creationId xmlns:a16="http://schemas.microsoft.com/office/drawing/2014/main" id="{A70DA710-4DAE-404C-91B1-5A299A54DF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92" b="25401"/>
            <a:stretch/>
          </p:blipFill>
          <p:spPr bwMode="auto">
            <a:xfrm>
              <a:off x="949214" y="2551752"/>
              <a:ext cx="489845" cy="225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1" name="Picture 11">
              <a:extLst>
                <a:ext uri="{FF2B5EF4-FFF2-40B4-BE49-F238E27FC236}">
                  <a16:creationId xmlns:a16="http://schemas.microsoft.com/office/drawing/2014/main" id="{49B8A134-82F2-4C33-96E6-709C31A3D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22" y="3283841"/>
              <a:ext cx="512835" cy="142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2" name="Picture 13">
              <a:extLst>
                <a:ext uri="{FF2B5EF4-FFF2-40B4-BE49-F238E27FC236}">
                  <a16:creationId xmlns:a16="http://schemas.microsoft.com/office/drawing/2014/main" id="{4BE7A5A1-9DAB-4AA2-AC5A-658D312FD9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3" t="16320" r="7573" b="21276"/>
            <a:stretch/>
          </p:blipFill>
          <p:spPr bwMode="auto">
            <a:xfrm>
              <a:off x="1617627" y="1844429"/>
              <a:ext cx="543354" cy="22792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3" name="Picture 15">
              <a:extLst>
                <a:ext uri="{FF2B5EF4-FFF2-40B4-BE49-F238E27FC236}">
                  <a16:creationId xmlns:a16="http://schemas.microsoft.com/office/drawing/2014/main" id="{D429EC84-48EF-447E-8955-46A3F8683A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60" b="34429"/>
            <a:stretch/>
          </p:blipFill>
          <p:spPr bwMode="auto">
            <a:xfrm>
              <a:off x="1610537" y="2579549"/>
              <a:ext cx="559576" cy="184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" name="Picture 16">
              <a:extLst>
                <a:ext uri="{FF2B5EF4-FFF2-40B4-BE49-F238E27FC236}">
                  <a16:creationId xmlns:a16="http://schemas.microsoft.com/office/drawing/2014/main" id="{D88B824B-823D-4639-A966-2EC621E495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5" t="25561" r="12550" b="14208"/>
            <a:stretch/>
          </p:blipFill>
          <p:spPr bwMode="auto">
            <a:xfrm>
              <a:off x="1605782" y="3295066"/>
              <a:ext cx="569525" cy="139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" name="Picture 18">
              <a:extLst>
                <a:ext uri="{FF2B5EF4-FFF2-40B4-BE49-F238E27FC236}">
                  <a16:creationId xmlns:a16="http://schemas.microsoft.com/office/drawing/2014/main" id="{682112E9-0B79-4E0D-892C-01945C4C85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631" y="1894467"/>
              <a:ext cx="531004" cy="130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" name="Picture 19">
              <a:extLst>
                <a:ext uri="{FF2B5EF4-FFF2-40B4-BE49-F238E27FC236}">
                  <a16:creationId xmlns:a16="http://schemas.microsoft.com/office/drawing/2014/main" id="{304FEF58-1754-43D2-B1F0-6EE9F8B885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56" b="14436"/>
            <a:stretch/>
          </p:blipFill>
          <p:spPr bwMode="auto">
            <a:xfrm>
              <a:off x="3039868" y="1879414"/>
              <a:ext cx="504906" cy="17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" name="Picture 20">
              <a:extLst>
                <a:ext uri="{FF2B5EF4-FFF2-40B4-BE49-F238E27FC236}">
                  <a16:creationId xmlns:a16="http://schemas.microsoft.com/office/drawing/2014/main" id="{EBB8050E-4DFC-4100-B651-3AE6BD3C31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72" b="16528"/>
            <a:stretch/>
          </p:blipFill>
          <p:spPr bwMode="auto">
            <a:xfrm>
              <a:off x="3000991" y="2589712"/>
              <a:ext cx="565641" cy="164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" name="Picture 21">
              <a:extLst>
                <a:ext uri="{FF2B5EF4-FFF2-40B4-BE49-F238E27FC236}">
                  <a16:creationId xmlns:a16="http://schemas.microsoft.com/office/drawing/2014/main" id="{2ADE793C-900F-41C5-BE54-387894C524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53" b="35801"/>
            <a:stretch/>
          </p:blipFill>
          <p:spPr bwMode="auto">
            <a:xfrm>
              <a:off x="3010123" y="3288383"/>
              <a:ext cx="556510" cy="143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9" name="Picture 23">
              <a:extLst>
                <a:ext uri="{FF2B5EF4-FFF2-40B4-BE49-F238E27FC236}">
                  <a16:creationId xmlns:a16="http://schemas.microsoft.com/office/drawing/2014/main" id="{6ED24D1B-0EF7-46A4-8BA8-15706D9BA8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73"/>
            <a:stretch/>
          </p:blipFill>
          <p:spPr bwMode="auto">
            <a:xfrm>
              <a:off x="3718626" y="2588415"/>
              <a:ext cx="544753" cy="186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0" name="橢圓 359">
              <a:extLst>
                <a:ext uri="{FF2B5EF4-FFF2-40B4-BE49-F238E27FC236}">
                  <a16:creationId xmlns:a16="http://schemas.microsoft.com/office/drawing/2014/main" id="{D60C1E25-0F02-43BD-85B3-A676A6D197CA}"/>
                </a:ext>
              </a:extLst>
            </p:cNvPr>
            <p:cNvSpPr/>
            <p:nvPr/>
          </p:nvSpPr>
          <p:spPr>
            <a:xfrm>
              <a:off x="8563332" y="1661049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1" name="橢圓 360">
              <a:extLst>
                <a:ext uri="{FF2B5EF4-FFF2-40B4-BE49-F238E27FC236}">
                  <a16:creationId xmlns:a16="http://schemas.microsoft.com/office/drawing/2014/main" id="{5A247BF9-B2B9-4F9E-8C02-20F43618FD8C}"/>
                </a:ext>
              </a:extLst>
            </p:cNvPr>
            <p:cNvSpPr/>
            <p:nvPr/>
          </p:nvSpPr>
          <p:spPr>
            <a:xfrm>
              <a:off x="8566045" y="2360903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2" name="橢圓 361">
              <a:extLst>
                <a:ext uri="{FF2B5EF4-FFF2-40B4-BE49-F238E27FC236}">
                  <a16:creationId xmlns:a16="http://schemas.microsoft.com/office/drawing/2014/main" id="{86EDC2DB-A776-43DA-A601-4BAD4D973D62}"/>
                </a:ext>
              </a:extLst>
            </p:cNvPr>
            <p:cNvSpPr/>
            <p:nvPr/>
          </p:nvSpPr>
          <p:spPr>
            <a:xfrm>
              <a:off x="8558387" y="3061591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3" name="橢圓 362">
              <a:extLst>
                <a:ext uri="{FF2B5EF4-FFF2-40B4-BE49-F238E27FC236}">
                  <a16:creationId xmlns:a16="http://schemas.microsoft.com/office/drawing/2014/main" id="{458F535B-476A-4023-B2ED-7C7FD1361C4A}"/>
                </a:ext>
              </a:extLst>
            </p:cNvPr>
            <p:cNvSpPr/>
            <p:nvPr/>
          </p:nvSpPr>
          <p:spPr>
            <a:xfrm>
              <a:off x="8558387" y="3757637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4" name="橢圓 363">
              <a:extLst>
                <a:ext uri="{FF2B5EF4-FFF2-40B4-BE49-F238E27FC236}">
                  <a16:creationId xmlns:a16="http://schemas.microsoft.com/office/drawing/2014/main" id="{14A92B9C-4DD3-4CEF-B993-4F4B73A0A65F}"/>
                </a:ext>
              </a:extLst>
            </p:cNvPr>
            <p:cNvSpPr/>
            <p:nvPr/>
          </p:nvSpPr>
          <p:spPr>
            <a:xfrm>
              <a:off x="8558387" y="4452789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5" name="橢圓 364">
              <a:extLst>
                <a:ext uri="{FF2B5EF4-FFF2-40B4-BE49-F238E27FC236}">
                  <a16:creationId xmlns:a16="http://schemas.microsoft.com/office/drawing/2014/main" id="{5FA8F9E1-6FB0-45AE-A2EE-37D7810A42B8}"/>
                </a:ext>
              </a:extLst>
            </p:cNvPr>
            <p:cNvSpPr/>
            <p:nvPr/>
          </p:nvSpPr>
          <p:spPr>
            <a:xfrm>
              <a:off x="9264750" y="1661436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6" name="橢圓 365">
              <a:extLst>
                <a:ext uri="{FF2B5EF4-FFF2-40B4-BE49-F238E27FC236}">
                  <a16:creationId xmlns:a16="http://schemas.microsoft.com/office/drawing/2014/main" id="{2A276D03-0C96-433B-A31C-85F26163CDF0}"/>
                </a:ext>
              </a:extLst>
            </p:cNvPr>
            <p:cNvSpPr/>
            <p:nvPr/>
          </p:nvSpPr>
          <p:spPr>
            <a:xfrm>
              <a:off x="9259261" y="2361289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7" name="橢圓 366">
              <a:extLst>
                <a:ext uri="{FF2B5EF4-FFF2-40B4-BE49-F238E27FC236}">
                  <a16:creationId xmlns:a16="http://schemas.microsoft.com/office/drawing/2014/main" id="{3F617969-4682-4041-AB5C-5475591CC38B}"/>
                </a:ext>
              </a:extLst>
            </p:cNvPr>
            <p:cNvSpPr/>
            <p:nvPr/>
          </p:nvSpPr>
          <p:spPr>
            <a:xfrm>
              <a:off x="9259806" y="3061977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8" name="橢圓 367">
              <a:extLst>
                <a:ext uri="{FF2B5EF4-FFF2-40B4-BE49-F238E27FC236}">
                  <a16:creationId xmlns:a16="http://schemas.microsoft.com/office/drawing/2014/main" id="{A2349F85-682A-4C6F-AD7E-EBDAC7C090A7}"/>
                </a:ext>
              </a:extLst>
            </p:cNvPr>
            <p:cNvSpPr/>
            <p:nvPr/>
          </p:nvSpPr>
          <p:spPr>
            <a:xfrm>
              <a:off x="9259806" y="3758023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9" name="橢圓 368">
              <a:extLst>
                <a:ext uri="{FF2B5EF4-FFF2-40B4-BE49-F238E27FC236}">
                  <a16:creationId xmlns:a16="http://schemas.microsoft.com/office/drawing/2014/main" id="{75CE3A46-4F14-413A-BC72-71D01A0CD63D}"/>
                </a:ext>
              </a:extLst>
            </p:cNvPr>
            <p:cNvSpPr/>
            <p:nvPr/>
          </p:nvSpPr>
          <p:spPr>
            <a:xfrm>
              <a:off x="9259806" y="4453176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0" name="橢圓 369">
              <a:extLst>
                <a:ext uri="{FF2B5EF4-FFF2-40B4-BE49-F238E27FC236}">
                  <a16:creationId xmlns:a16="http://schemas.microsoft.com/office/drawing/2014/main" id="{5CEC1439-5575-4E73-BE4B-FBDF3A59BB55}"/>
                </a:ext>
              </a:extLst>
            </p:cNvPr>
            <p:cNvSpPr/>
            <p:nvPr/>
          </p:nvSpPr>
          <p:spPr>
            <a:xfrm>
              <a:off x="9957966" y="1661436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1" name="橢圓 370">
              <a:extLst>
                <a:ext uri="{FF2B5EF4-FFF2-40B4-BE49-F238E27FC236}">
                  <a16:creationId xmlns:a16="http://schemas.microsoft.com/office/drawing/2014/main" id="{88B1F385-68C2-44C8-A529-C9BAE95DE92E}"/>
                </a:ext>
              </a:extLst>
            </p:cNvPr>
            <p:cNvSpPr/>
            <p:nvPr/>
          </p:nvSpPr>
          <p:spPr>
            <a:xfrm>
              <a:off x="9952478" y="2361289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2" name="橢圓 371">
              <a:extLst>
                <a:ext uri="{FF2B5EF4-FFF2-40B4-BE49-F238E27FC236}">
                  <a16:creationId xmlns:a16="http://schemas.microsoft.com/office/drawing/2014/main" id="{20DDB57B-B212-4C20-9D11-CB863A199D83}"/>
                </a:ext>
              </a:extLst>
            </p:cNvPr>
            <p:cNvSpPr/>
            <p:nvPr/>
          </p:nvSpPr>
          <p:spPr>
            <a:xfrm>
              <a:off x="9953022" y="3061977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3" name="橢圓 372">
              <a:extLst>
                <a:ext uri="{FF2B5EF4-FFF2-40B4-BE49-F238E27FC236}">
                  <a16:creationId xmlns:a16="http://schemas.microsoft.com/office/drawing/2014/main" id="{954EF10D-488E-4818-B892-8B9FD7D54277}"/>
                </a:ext>
              </a:extLst>
            </p:cNvPr>
            <p:cNvSpPr/>
            <p:nvPr/>
          </p:nvSpPr>
          <p:spPr>
            <a:xfrm>
              <a:off x="9953022" y="3758023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4" name="橢圓 373">
              <a:extLst>
                <a:ext uri="{FF2B5EF4-FFF2-40B4-BE49-F238E27FC236}">
                  <a16:creationId xmlns:a16="http://schemas.microsoft.com/office/drawing/2014/main" id="{EB9C115A-9C52-45D5-A701-DE46F7A7CE39}"/>
                </a:ext>
              </a:extLst>
            </p:cNvPr>
            <p:cNvSpPr/>
            <p:nvPr/>
          </p:nvSpPr>
          <p:spPr>
            <a:xfrm>
              <a:off x="9953022" y="4453176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75" name="Picture 2">
              <a:extLst>
                <a:ext uri="{FF2B5EF4-FFF2-40B4-BE49-F238E27FC236}">
                  <a16:creationId xmlns:a16="http://schemas.microsoft.com/office/drawing/2014/main" id="{75A88FDB-A609-44BF-A66B-0CEFE410D8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38" t="18678" r="8455" b="21009"/>
            <a:stretch/>
          </p:blipFill>
          <p:spPr bwMode="auto">
            <a:xfrm>
              <a:off x="10020887" y="1812997"/>
              <a:ext cx="483650" cy="314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6" name="Picture 3">
              <a:extLst>
                <a:ext uri="{FF2B5EF4-FFF2-40B4-BE49-F238E27FC236}">
                  <a16:creationId xmlns:a16="http://schemas.microsoft.com/office/drawing/2014/main" id="{9F313D4F-0C10-431A-9280-43195D12F0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1631" y="2432056"/>
              <a:ext cx="479452" cy="480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7" name="Picture 4">
              <a:extLst>
                <a:ext uri="{FF2B5EF4-FFF2-40B4-BE49-F238E27FC236}">
                  <a16:creationId xmlns:a16="http://schemas.microsoft.com/office/drawing/2014/main" id="{5CF730B5-969C-4F8F-B0E5-E67C467528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1632" y="3244435"/>
              <a:ext cx="483649" cy="250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" name="Picture 12">
              <a:extLst>
                <a:ext uri="{FF2B5EF4-FFF2-40B4-BE49-F238E27FC236}">
                  <a16:creationId xmlns:a16="http://schemas.microsoft.com/office/drawing/2014/main" id="{04D17C52-22D6-42B2-85A9-8D113968A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8713" y="1760497"/>
              <a:ext cx="409373" cy="410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9" name="Picture 10">
              <a:extLst>
                <a:ext uri="{FF2B5EF4-FFF2-40B4-BE49-F238E27FC236}">
                  <a16:creationId xmlns:a16="http://schemas.microsoft.com/office/drawing/2014/main" id="{4CA0C859-67A3-46D2-9888-608B207FD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2264" y="2509521"/>
              <a:ext cx="485257" cy="291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0" name="Picture 10">
              <a:extLst>
                <a:ext uri="{FF2B5EF4-FFF2-40B4-BE49-F238E27FC236}">
                  <a16:creationId xmlns:a16="http://schemas.microsoft.com/office/drawing/2014/main" id="{E6C852DB-0E28-45C9-85A2-F1985872B1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3966" y="4529889"/>
              <a:ext cx="474472" cy="447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1" name="Picture 3">
              <a:extLst>
                <a:ext uri="{FF2B5EF4-FFF2-40B4-BE49-F238E27FC236}">
                  <a16:creationId xmlns:a16="http://schemas.microsoft.com/office/drawing/2014/main" id="{C6C6FE45-CED5-4935-AFBC-4AD9E3264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8743" y="2452894"/>
              <a:ext cx="404481" cy="405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2" name="Picture 5">
              <a:extLst>
                <a:ext uri="{FF2B5EF4-FFF2-40B4-BE49-F238E27FC236}">
                  <a16:creationId xmlns:a16="http://schemas.microsoft.com/office/drawing/2014/main" id="{057A7340-6E0A-4A64-B42A-B858BE5B7D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7340" y="3935232"/>
              <a:ext cx="497594" cy="265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3" name="Picture 6">
              <a:extLst>
                <a:ext uri="{FF2B5EF4-FFF2-40B4-BE49-F238E27FC236}">
                  <a16:creationId xmlns:a16="http://schemas.microsoft.com/office/drawing/2014/main" id="{A4327A9F-814D-42E4-8031-BB2EB15501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41" r="26354"/>
            <a:stretch/>
          </p:blipFill>
          <p:spPr bwMode="auto">
            <a:xfrm>
              <a:off x="8676983" y="4541806"/>
              <a:ext cx="358306" cy="401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4" name="圖片 383">
              <a:extLst>
                <a:ext uri="{FF2B5EF4-FFF2-40B4-BE49-F238E27FC236}">
                  <a16:creationId xmlns:a16="http://schemas.microsoft.com/office/drawing/2014/main" id="{C132E9D1-46EE-4295-AF6A-EC5FD0316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7805" y="4524944"/>
              <a:ext cx="460738" cy="461747"/>
            </a:xfrm>
            <a:prstGeom prst="rect">
              <a:avLst/>
            </a:prstGeom>
          </p:spPr>
        </p:pic>
        <p:pic>
          <p:nvPicPr>
            <p:cNvPr id="385" name="圖片 384">
              <a:extLst>
                <a:ext uri="{FF2B5EF4-FFF2-40B4-BE49-F238E27FC236}">
                  <a16:creationId xmlns:a16="http://schemas.microsoft.com/office/drawing/2014/main" id="{5E6597D6-1360-473E-B1E1-908566090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6" t="2441" r="10237" b="16752"/>
            <a:stretch/>
          </p:blipFill>
          <p:spPr>
            <a:xfrm>
              <a:off x="9349201" y="3166246"/>
              <a:ext cx="409373" cy="415212"/>
            </a:xfrm>
            <a:prstGeom prst="rect">
              <a:avLst/>
            </a:prstGeom>
          </p:spPr>
        </p:pic>
        <p:pic>
          <p:nvPicPr>
            <p:cNvPr id="386" name="Picture 2">
              <a:extLst>
                <a:ext uri="{FF2B5EF4-FFF2-40B4-BE49-F238E27FC236}">
                  <a16:creationId xmlns:a16="http://schemas.microsoft.com/office/drawing/2014/main" id="{EC1A5B27-AA1C-4BF0-BB26-E452B009D6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05" y="3873867"/>
              <a:ext cx="474769" cy="37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7" name="Picture 3">
              <a:extLst>
                <a:ext uri="{FF2B5EF4-FFF2-40B4-BE49-F238E27FC236}">
                  <a16:creationId xmlns:a16="http://schemas.microsoft.com/office/drawing/2014/main" id="{3EE2AD0D-1D47-4B94-A83D-E146D83CF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040" y="3959600"/>
              <a:ext cx="464585" cy="247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8" name="Picture 5">
              <a:extLst>
                <a:ext uri="{FF2B5EF4-FFF2-40B4-BE49-F238E27FC236}">
                  <a16:creationId xmlns:a16="http://schemas.microsoft.com/office/drawing/2014/main" id="{4D62F7E0-25E6-46D0-BA61-D734363F7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6331" y="3244101"/>
              <a:ext cx="623753" cy="228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" name="橢圓 388">
              <a:extLst>
                <a:ext uri="{FF2B5EF4-FFF2-40B4-BE49-F238E27FC236}">
                  <a16:creationId xmlns:a16="http://schemas.microsoft.com/office/drawing/2014/main" id="{66C3AE72-93DD-47C9-B914-117EBD2DCB0B}"/>
                </a:ext>
              </a:extLst>
            </p:cNvPr>
            <p:cNvSpPr/>
            <p:nvPr/>
          </p:nvSpPr>
          <p:spPr>
            <a:xfrm>
              <a:off x="221640" y="5172043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0" name="橢圓 389">
              <a:extLst>
                <a:ext uri="{FF2B5EF4-FFF2-40B4-BE49-F238E27FC236}">
                  <a16:creationId xmlns:a16="http://schemas.microsoft.com/office/drawing/2014/main" id="{18F309A7-4CAD-469F-974E-E9E8231B6263}"/>
                </a:ext>
              </a:extLst>
            </p:cNvPr>
            <p:cNvSpPr/>
            <p:nvPr/>
          </p:nvSpPr>
          <p:spPr>
            <a:xfrm>
              <a:off x="1590402" y="5204465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1" name="橢圓 390">
              <a:extLst>
                <a:ext uri="{FF2B5EF4-FFF2-40B4-BE49-F238E27FC236}">
                  <a16:creationId xmlns:a16="http://schemas.microsoft.com/office/drawing/2014/main" id="{5150E8C3-59E9-4E1E-88DE-B6F85A3C9EF3}"/>
                </a:ext>
              </a:extLst>
            </p:cNvPr>
            <p:cNvSpPr/>
            <p:nvPr/>
          </p:nvSpPr>
          <p:spPr>
            <a:xfrm>
              <a:off x="2961612" y="5216123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2" name="橢圓 391">
              <a:extLst>
                <a:ext uri="{FF2B5EF4-FFF2-40B4-BE49-F238E27FC236}">
                  <a16:creationId xmlns:a16="http://schemas.microsoft.com/office/drawing/2014/main" id="{78D282B1-A94A-44C6-B4E3-DE2F81FF1020}"/>
                </a:ext>
              </a:extLst>
            </p:cNvPr>
            <p:cNvSpPr/>
            <p:nvPr/>
          </p:nvSpPr>
          <p:spPr>
            <a:xfrm>
              <a:off x="4392226" y="5205876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3" name="橢圓 392">
              <a:extLst>
                <a:ext uri="{FF2B5EF4-FFF2-40B4-BE49-F238E27FC236}">
                  <a16:creationId xmlns:a16="http://schemas.microsoft.com/office/drawing/2014/main" id="{73501C68-CEF3-4A85-9D23-2AFA9667CD99}"/>
                </a:ext>
              </a:extLst>
            </p:cNvPr>
            <p:cNvSpPr/>
            <p:nvPr/>
          </p:nvSpPr>
          <p:spPr>
            <a:xfrm>
              <a:off x="5787884" y="5210465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94" name="Picture 3">
              <a:extLst>
                <a:ext uri="{FF2B5EF4-FFF2-40B4-BE49-F238E27FC236}">
                  <a16:creationId xmlns:a16="http://schemas.microsoft.com/office/drawing/2014/main" id="{65388552-8E6B-4CA7-8363-EF4E720B11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30" y="5272361"/>
              <a:ext cx="423303" cy="364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5">
              <a:extLst>
                <a:ext uri="{FF2B5EF4-FFF2-40B4-BE49-F238E27FC236}">
                  <a16:creationId xmlns:a16="http://schemas.microsoft.com/office/drawing/2014/main" id="{6D319A30-9CE3-4927-B527-6285C2ED5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212" y="5305604"/>
              <a:ext cx="380663" cy="39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9">
              <a:extLst>
                <a:ext uri="{FF2B5EF4-FFF2-40B4-BE49-F238E27FC236}">
                  <a16:creationId xmlns:a16="http://schemas.microsoft.com/office/drawing/2014/main" id="{E7DCE6EE-2628-456D-803D-DD0320B90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0537" y="5346999"/>
              <a:ext cx="304955" cy="345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7" name="Picture 11">
              <a:extLst>
                <a:ext uri="{FF2B5EF4-FFF2-40B4-BE49-F238E27FC236}">
                  <a16:creationId xmlns:a16="http://schemas.microsoft.com/office/drawing/2014/main" id="{50013A0A-041B-4A78-950C-5023EB38CB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1324" y="5304476"/>
              <a:ext cx="426073" cy="42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8" name="Picture 12">
              <a:extLst>
                <a:ext uri="{FF2B5EF4-FFF2-40B4-BE49-F238E27FC236}">
                  <a16:creationId xmlns:a16="http://schemas.microsoft.com/office/drawing/2014/main" id="{F9768594-3567-4A31-9F86-5046C3AD9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575" y="2568404"/>
              <a:ext cx="373870" cy="227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" name="Picture 13">
              <a:extLst>
                <a:ext uri="{FF2B5EF4-FFF2-40B4-BE49-F238E27FC236}">
                  <a16:creationId xmlns:a16="http://schemas.microsoft.com/office/drawing/2014/main" id="{17FADBFB-3071-42B7-9E34-B4C3E37EC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2417" y="3880589"/>
              <a:ext cx="491513" cy="31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0" name="橢圓 399">
              <a:extLst>
                <a:ext uri="{FF2B5EF4-FFF2-40B4-BE49-F238E27FC236}">
                  <a16:creationId xmlns:a16="http://schemas.microsoft.com/office/drawing/2014/main" id="{238EFD09-C316-4AFF-BBEE-51F640004BD6}"/>
                </a:ext>
              </a:extLst>
            </p:cNvPr>
            <p:cNvSpPr/>
            <p:nvPr/>
          </p:nvSpPr>
          <p:spPr>
            <a:xfrm>
              <a:off x="889795" y="5185830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1" name="橢圓 400">
              <a:extLst>
                <a:ext uri="{FF2B5EF4-FFF2-40B4-BE49-F238E27FC236}">
                  <a16:creationId xmlns:a16="http://schemas.microsoft.com/office/drawing/2014/main" id="{2032DBC9-4DAF-41C0-8099-DA8FDBBF6B8E}"/>
                </a:ext>
              </a:extLst>
            </p:cNvPr>
            <p:cNvSpPr/>
            <p:nvPr/>
          </p:nvSpPr>
          <p:spPr>
            <a:xfrm>
              <a:off x="2264046" y="5196287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2" name="橢圓 401">
              <a:extLst>
                <a:ext uri="{FF2B5EF4-FFF2-40B4-BE49-F238E27FC236}">
                  <a16:creationId xmlns:a16="http://schemas.microsoft.com/office/drawing/2014/main" id="{9B84E5E7-51F0-492C-B5A5-8364245F48ED}"/>
                </a:ext>
              </a:extLst>
            </p:cNvPr>
            <p:cNvSpPr/>
            <p:nvPr/>
          </p:nvSpPr>
          <p:spPr>
            <a:xfrm>
              <a:off x="3648833" y="5210414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3" name="橢圓 402">
              <a:extLst>
                <a:ext uri="{FF2B5EF4-FFF2-40B4-BE49-F238E27FC236}">
                  <a16:creationId xmlns:a16="http://schemas.microsoft.com/office/drawing/2014/main" id="{A58FDAC2-2D8D-4168-A2A9-C53EB7FC4561}"/>
                </a:ext>
              </a:extLst>
            </p:cNvPr>
            <p:cNvSpPr/>
            <p:nvPr/>
          </p:nvSpPr>
          <p:spPr>
            <a:xfrm>
              <a:off x="5065326" y="5217904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4" name="橢圓 403">
              <a:extLst>
                <a:ext uri="{FF2B5EF4-FFF2-40B4-BE49-F238E27FC236}">
                  <a16:creationId xmlns:a16="http://schemas.microsoft.com/office/drawing/2014/main" id="{E2A1A54D-B5A8-4A5C-B68A-FFCA191C9AE3}"/>
                </a:ext>
              </a:extLst>
            </p:cNvPr>
            <p:cNvSpPr/>
            <p:nvPr/>
          </p:nvSpPr>
          <p:spPr>
            <a:xfrm>
              <a:off x="6471617" y="5227365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05" name="Picture 9">
              <a:extLst>
                <a:ext uri="{FF2B5EF4-FFF2-40B4-BE49-F238E27FC236}">
                  <a16:creationId xmlns:a16="http://schemas.microsoft.com/office/drawing/2014/main" id="{BB0F2C5B-8311-441C-AF83-F6C55BB48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042" y="5413788"/>
              <a:ext cx="483545" cy="250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11">
              <a:extLst>
                <a:ext uri="{FF2B5EF4-FFF2-40B4-BE49-F238E27FC236}">
                  <a16:creationId xmlns:a16="http://schemas.microsoft.com/office/drawing/2014/main" id="{81BF2E4A-FADE-438D-A352-D1AAED66C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726" y="5264685"/>
              <a:ext cx="484639" cy="484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" name="Picture 13">
              <a:extLst>
                <a:ext uri="{FF2B5EF4-FFF2-40B4-BE49-F238E27FC236}">
                  <a16:creationId xmlns:a16="http://schemas.microsoft.com/office/drawing/2014/main" id="{D6E941A5-1791-4B0D-98DF-B7775A123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1063" y="5349824"/>
              <a:ext cx="366701" cy="366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8" name="Picture 2">
              <a:extLst>
                <a:ext uri="{FF2B5EF4-FFF2-40B4-BE49-F238E27FC236}">
                  <a16:creationId xmlns:a16="http://schemas.microsoft.com/office/drawing/2014/main" id="{CF9E9FCA-F912-4508-97D9-D6698963B5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779" y="5290794"/>
              <a:ext cx="411567" cy="411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" name="Picture 2">
              <a:extLst>
                <a:ext uri="{FF2B5EF4-FFF2-40B4-BE49-F238E27FC236}">
                  <a16:creationId xmlns:a16="http://schemas.microsoft.com/office/drawing/2014/main" id="{698382BB-242B-4AAA-AFC9-8C7CDDA1E6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2762" y="5433695"/>
              <a:ext cx="453673" cy="238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" name="橢圓 409">
              <a:extLst>
                <a:ext uri="{FF2B5EF4-FFF2-40B4-BE49-F238E27FC236}">
                  <a16:creationId xmlns:a16="http://schemas.microsoft.com/office/drawing/2014/main" id="{DA5B9E4C-31D3-4ED0-8D26-F384F0160706}"/>
                </a:ext>
              </a:extLst>
            </p:cNvPr>
            <p:cNvSpPr/>
            <p:nvPr/>
          </p:nvSpPr>
          <p:spPr>
            <a:xfrm>
              <a:off x="7169937" y="5232652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1" name="橢圓 410">
              <a:extLst>
                <a:ext uri="{FF2B5EF4-FFF2-40B4-BE49-F238E27FC236}">
                  <a16:creationId xmlns:a16="http://schemas.microsoft.com/office/drawing/2014/main" id="{960D45AF-9769-452A-9EF6-6C33468FC8C4}"/>
                </a:ext>
              </a:extLst>
            </p:cNvPr>
            <p:cNvSpPr/>
            <p:nvPr/>
          </p:nvSpPr>
          <p:spPr>
            <a:xfrm>
              <a:off x="7873315" y="5242539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2" name="橢圓 411">
              <a:extLst>
                <a:ext uri="{FF2B5EF4-FFF2-40B4-BE49-F238E27FC236}">
                  <a16:creationId xmlns:a16="http://schemas.microsoft.com/office/drawing/2014/main" id="{6699536D-94BE-491D-B3A1-E905839AC957}"/>
                </a:ext>
              </a:extLst>
            </p:cNvPr>
            <p:cNvSpPr/>
            <p:nvPr/>
          </p:nvSpPr>
          <p:spPr>
            <a:xfrm>
              <a:off x="8562176" y="5237249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3" name="橢圓 412">
              <a:extLst>
                <a:ext uri="{FF2B5EF4-FFF2-40B4-BE49-F238E27FC236}">
                  <a16:creationId xmlns:a16="http://schemas.microsoft.com/office/drawing/2014/main" id="{87A0E812-9F16-4B83-9809-820612340DC1}"/>
                </a:ext>
              </a:extLst>
            </p:cNvPr>
            <p:cNvSpPr/>
            <p:nvPr/>
          </p:nvSpPr>
          <p:spPr>
            <a:xfrm>
              <a:off x="9240793" y="5250248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4" name="橢圓 413">
              <a:extLst>
                <a:ext uri="{FF2B5EF4-FFF2-40B4-BE49-F238E27FC236}">
                  <a16:creationId xmlns:a16="http://schemas.microsoft.com/office/drawing/2014/main" id="{CC0973E7-0192-4523-B8DC-B869E5E73C21}"/>
                </a:ext>
              </a:extLst>
            </p:cNvPr>
            <p:cNvSpPr/>
            <p:nvPr/>
          </p:nvSpPr>
          <p:spPr>
            <a:xfrm>
              <a:off x="9969427" y="5242511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15" name="Picture 3">
              <a:extLst>
                <a:ext uri="{FF2B5EF4-FFF2-40B4-BE49-F238E27FC236}">
                  <a16:creationId xmlns:a16="http://schemas.microsoft.com/office/drawing/2014/main" id="{FEF163DE-7112-4877-A589-C4D6AEFBA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0450" y="5353015"/>
              <a:ext cx="377875" cy="391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" name="Picture 14">
              <a:extLst>
                <a:ext uri="{FF2B5EF4-FFF2-40B4-BE49-F238E27FC236}">
                  <a16:creationId xmlns:a16="http://schemas.microsoft.com/office/drawing/2014/main" id="{2F74A191-DC41-4A77-A4D9-D45DB5375F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574" y="4554929"/>
              <a:ext cx="373871" cy="37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7" name="Picture 2">
              <a:extLst>
                <a:ext uri="{FF2B5EF4-FFF2-40B4-BE49-F238E27FC236}">
                  <a16:creationId xmlns:a16="http://schemas.microsoft.com/office/drawing/2014/main" id="{435AD53D-1E80-4BEC-BDBD-D1F3483A6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5492" y="5366261"/>
              <a:ext cx="458980" cy="289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8" name="Picture 2">
              <a:extLst>
                <a:ext uri="{FF2B5EF4-FFF2-40B4-BE49-F238E27FC236}">
                  <a16:creationId xmlns:a16="http://schemas.microsoft.com/office/drawing/2014/main" id="{0689CDE6-8C88-4761-8D49-ACE362398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1712" y="5359261"/>
              <a:ext cx="357264" cy="357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9" name="橢圓 418">
              <a:extLst>
                <a:ext uri="{FF2B5EF4-FFF2-40B4-BE49-F238E27FC236}">
                  <a16:creationId xmlns:a16="http://schemas.microsoft.com/office/drawing/2014/main" id="{5CEC1439-5575-4E73-BE4B-FBDF3A59BB55}"/>
                </a:ext>
              </a:extLst>
            </p:cNvPr>
            <p:cNvSpPr/>
            <p:nvPr/>
          </p:nvSpPr>
          <p:spPr>
            <a:xfrm>
              <a:off x="10642638" y="1663708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0" name="橢圓 419">
              <a:extLst>
                <a:ext uri="{FF2B5EF4-FFF2-40B4-BE49-F238E27FC236}">
                  <a16:creationId xmlns:a16="http://schemas.microsoft.com/office/drawing/2014/main" id="{88B1F385-68C2-44C8-A529-C9BAE95DE92E}"/>
                </a:ext>
              </a:extLst>
            </p:cNvPr>
            <p:cNvSpPr/>
            <p:nvPr/>
          </p:nvSpPr>
          <p:spPr>
            <a:xfrm>
              <a:off x="10637150" y="2363561"/>
              <a:ext cx="600284" cy="5981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1" name="橢圓 420">
              <a:extLst>
                <a:ext uri="{FF2B5EF4-FFF2-40B4-BE49-F238E27FC236}">
                  <a16:creationId xmlns:a16="http://schemas.microsoft.com/office/drawing/2014/main" id="{20DDB57B-B212-4C20-9D11-CB863A199D83}"/>
                </a:ext>
              </a:extLst>
            </p:cNvPr>
            <p:cNvSpPr/>
            <p:nvPr/>
          </p:nvSpPr>
          <p:spPr>
            <a:xfrm>
              <a:off x="10637694" y="3064249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22" name="Picture 4" descr="臺北市立聯合醫院- 维基百科，自由的百科全书"/>
            <p:cNvPicPr>
              <a:picLocks noChangeAspect="1" noChangeArrowheads="1"/>
            </p:cNvPicPr>
            <p:nvPr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0981" y="2450129"/>
              <a:ext cx="403598" cy="410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3" name="Picture 7"/>
            <p:cNvPicPr>
              <a:picLocks noChangeAspect="1" noChangeArrowheads="1"/>
            </p:cNvPicPr>
            <p:nvPr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1395" y="3262359"/>
              <a:ext cx="490480" cy="22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4" name="群組 423"/>
            <p:cNvGrpSpPr/>
            <p:nvPr/>
          </p:nvGrpSpPr>
          <p:grpSpPr>
            <a:xfrm>
              <a:off x="7187179" y="5927536"/>
              <a:ext cx="583335" cy="600853"/>
              <a:chOff x="10637694" y="3760295"/>
              <a:chExt cx="583335" cy="600853"/>
            </a:xfrm>
          </p:grpSpPr>
          <p:sp>
            <p:nvSpPr>
              <p:cNvPr id="479" name="橢圓 478">
                <a:extLst>
                  <a:ext uri="{FF2B5EF4-FFF2-40B4-BE49-F238E27FC236}">
                    <a16:creationId xmlns:a16="http://schemas.microsoft.com/office/drawing/2014/main" id="{954EF10D-488E-4818-B892-8B9FD7D54277}"/>
                  </a:ext>
                </a:extLst>
              </p:cNvPr>
              <p:cNvSpPr/>
              <p:nvPr/>
            </p:nvSpPr>
            <p:spPr>
              <a:xfrm>
                <a:off x="10637694" y="3760295"/>
                <a:ext cx="583335" cy="60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spcCol="0"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480" name="Picture 9"/>
              <p:cNvPicPr>
                <a:picLocks noChangeAspect="1" noChangeArrowheads="1"/>
              </p:cNvPicPr>
              <p:nvPr/>
            </p:nvPicPr>
            <p:blipFill>
              <a:blip r:embed="rId8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9921" y="3828395"/>
                <a:ext cx="378417" cy="471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25" name="群組 424"/>
            <p:cNvGrpSpPr/>
            <p:nvPr/>
          </p:nvGrpSpPr>
          <p:grpSpPr>
            <a:xfrm>
              <a:off x="5802792" y="5892537"/>
              <a:ext cx="583335" cy="600853"/>
              <a:chOff x="10654099" y="5244783"/>
              <a:chExt cx="583335" cy="600853"/>
            </a:xfrm>
          </p:grpSpPr>
          <p:sp>
            <p:nvSpPr>
              <p:cNvPr id="477" name="橢圓 476">
                <a:extLst>
                  <a:ext uri="{FF2B5EF4-FFF2-40B4-BE49-F238E27FC236}">
                    <a16:creationId xmlns:a16="http://schemas.microsoft.com/office/drawing/2014/main" id="{CC0973E7-0192-4523-B8DC-B869E5E73C21}"/>
                  </a:ext>
                </a:extLst>
              </p:cNvPr>
              <p:cNvSpPr/>
              <p:nvPr/>
            </p:nvSpPr>
            <p:spPr>
              <a:xfrm>
                <a:off x="10654099" y="5244783"/>
                <a:ext cx="583335" cy="60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spcCol="0"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478" name="Picture 14"/>
              <p:cNvPicPr>
                <a:picLocks noChangeAspect="1" noChangeArrowheads="1"/>
              </p:cNvPicPr>
              <p:nvPr/>
            </p:nvPicPr>
            <p:blipFill>
              <a:blip r:embed="rId8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09028" y="5366261"/>
                <a:ext cx="440665" cy="32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26" name="Picture 15"/>
            <p:cNvPicPr>
              <a:picLocks noChangeAspect="1" noChangeArrowheads="1"/>
            </p:cNvPicPr>
            <p:nvPr/>
          </p:nvPicPr>
          <p:blipFill>
            <a:blip r:embed="rId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8498" y="5363139"/>
              <a:ext cx="372212" cy="368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7" name="Picture 3"/>
            <p:cNvPicPr>
              <a:picLocks noChangeAspect="1" noChangeArrowheads="1"/>
            </p:cNvPicPr>
            <p:nvPr/>
          </p:nvPicPr>
          <p:blipFill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9819" y="5336714"/>
              <a:ext cx="412682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8" name="Picture 5" descr="File:Cadence Logo.svg - 维基百科，自由的百科全书"/>
            <p:cNvPicPr>
              <a:picLocks noChangeAspect="1" noChangeArrowheads="1"/>
            </p:cNvPicPr>
            <p:nvPr/>
          </p:nvPicPr>
          <p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1660" y="3330046"/>
              <a:ext cx="508843" cy="10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9" name="Picture 3"/>
            <p:cNvPicPr>
              <a:picLocks noChangeAspect="1" noChangeArrowheads="1"/>
            </p:cNvPicPr>
            <p:nvPr/>
          </p:nvPicPr>
          <p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5065" y="3953121"/>
              <a:ext cx="409373" cy="247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" name="Picture 9" descr="DPS倍能速兒童體育"/>
            <p:cNvPicPr>
              <a:picLocks noChangeAspect="1" noChangeArrowheads="1"/>
            </p:cNvPicPr>
            <p:nvPr/>
          </p:nvPicPr>
          <p:blipFill>
            <a:blip r:embed="rId9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7591" y="5372058"/>
              <a:ext cx="480048" cy="269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31" name="群組 430"/>
            <p:cNvGrpSpPr/>
            <p:nvPr/>
          </p:nvGrpSpPr>
          <p:grpSpPr>
            <a:xfrm>
              <a:off x="5056851" y="5881306"/>
              <a:ext cx="600284" cy="598143"/>
              <a:chOff x="11341288" y="1649858"/>
              <a:chExt cx="600284" cy="598143"/>
            </a:xfrm>
          </p:grpSpPr>
          <p:sp>
            <p:nvSpPr>
              <p:cNvPr id="475" name="橢圓 474">
                <a:extLst>
                  <a:ext uri="{FF2B5EF4-FFF2-40B4-BE49-F238E27FC236}">
                    <a16:creationId xmlns:a16="http://schemas.microsoft.com/office/drawing/2014/main" id="{5CEC1439-5575-4E73-BE4B-FBDF3A59BB55}"/>
                  </a:ext>
                </a:extLst>
              </p:cNvPr>
              <p:cNvSpPr/>
              <p:nvPr/>
            </p:nvSpPr>
            <p:spPr>
              <a:xfrm>
                <a:off x="11341288" y="1649858"/>
                <a:ext cx="600284" cy="5981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476" name="Picture 2" descr="南科543 - Videos | Facebook"/>
              <p:cNvPicPr>
                <a:picLocks noChangeAspect="1" noChangeArrowheads="1"/>
              </p:cNvPicPr>
              <p:nvPr/>
            </p:nvPicPr>
            <p:blipFill>
              <a:blip r:embed="rId9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58356" y="1754366"/>
                <a:ext cx="372120" cy="372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32" name="群組 431"/>
            <p:cNvGrpSpPr/>
            <p:nvPr/>
          </p:nvGrpSpPr>
          <p:grpSpPr>
            <a:xfrm>
              <a:off x="4361728" y="5869932"/>
              <a:ext cx="600284" cy="598143"/>
              <a:chOff x="11335800" y="2349711"/>
              <a:chExt cx="600284" cy="598143"/>
            </a:xfrm>
          </p:grpSpPr>
          <p:sp>
            <p:nvSpPr>
              <p:cNvPr id="473" name="橢圓 472">
                <a:extLst>
                  <a:ext uri="{FF2B5EF4-FFF2-40B4-BE49-F238E27FC236}">
                    <a16:creationId xmlns:a16="http://schemas.microsoft.com/office/drawing/2014/main" id="{88B1F385-68C2-44C8-A529-C9BAE95DE92E}"/>
                  </a:ext>
                </a:extLst>
              </p:cNvPr>
              <p:cNvSpPr/>
              <p:nvPr/>
            </p:nvSpPr>
            <p:spPr>
              <a:xfrm>
                <a:off x="11335800" y="2349711"/>
                <a:ext cx="600284" cy="5981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474" name="Picture 8" descr="趨勢科技Trend Micro - 【趨勢科技LOGO 故事】  以紅色球體表示地球，外圍弧形旋繞的白色箭頭象徵著持續進行中的保護，而搶眼的紅色便代表著趨勢人捍衛網路安全的防毒熱情。  趨勢科技新以象徵東方智慧的圍棋為主題，暗喻著與網路惡意攻擊間的攻防戰，並取自「圍棋(go game ..."/>
              <p:cNvPicPr>
                <a:picLocks noChangeAspect="1" noChangeArrowheads="1"/>
              </p:cNvPicPr>
              <p:nvPr/>
            </p:nvPicPr>
            <p:blipFill>
              <a:blip r:embed="rId9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58927" y="2454546"/>
                <a:ext cx="385668" cy="3856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33" name="群組 432"/>
            <p:cNvGrpSpPr/>
            <p:nvPr/>
          </p:nvGrpSpPr>
          <p:grpSpPr>
            <a:xfrm>
              <a:off x="3670467" y="5870651"/>
              <a:ext cx="583335" cy="600853"/>
              <a:chOff x="11336344" y="3050399"/>
              <a:chExt cx="583335" cy="600853"/>
            </a:xfrm>
          </p:grpSpPr>
          <p:sp>
            <p:nvSpPr>
              <p:cNvPr id="471" name="橢圓 470">
                <a:extLst>
                  <a:ext uri="{FF2B5EF4-FFF2-40B4-BE49-F238E27FC236}">
                    <a16:creationId xmlns:a16="http://schemas.microsoft.com/office/drawing/2014/main" id="{20DDB57B-B212-4C20-9D11-CB863A199D83}"/>
                  </a:ext>
                </a:extLst>
              </p:cNvPr>
              <p:cNvSpPr/>
              <p:nvPr/>
            </p:nvSpPr>
            <p:spPr>
              <a:xfrm>
                <a:off x="11336344" y="3050399"/>
                <a:ext cx="583335" cy="60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spcCol="0"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472" name="Picture 9"/>
              <p:cNvPicPr>
                <a:picLocks noChangeAspect="1" noChangeArrowheads="1"/>
              </p:cNvPicPr>
              <p:nvPr/>
            </p:nvPicPr>
            <p:blipFill>
              <a:blip r:embed="rId9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74582" y="3291936"/>
                <a:ext cx="510694" cy="137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34" name="群組 433"/>
            <p:cNvGrpSpPr/>
            <p:nvPr/>
          </p:nvGrpSpPr>
          <p:grpSpPr>
            <a:xfrm>
              <a:off x="2972245" y="5885696"/>
              <a:ext cx="583335" cy="600853"/>
              <a:chOff x="11336344" y="3746445"/>
              <a:chExt cx="583335" cy="600853"/>
            </a:xfrm>
          </p:grpSpPr>
          <p:sp>
            <p:nvSpPr>
              <p:cNvPr id="469" name="橢圓 468">
                <a:extLst>
                  <a:ext uri="{FF2B5EF4-FFF2-40B4-BE49-F238E27FC236}">
                    <a16:creationId xmlns:a16="http://schemas.microsoft.com/office/drawing/2014/main" id="{954EF10D-488E-4818-B892-8B9FD7D54277}"/>
                  </a:ext>
                </a:extLst>
              </p:cNvPr>
              <p:cNvSpPr/>
              <p:nvPr/>
            </p:nvSpPr>
            <p:spPr>
              <a:xfrm>
                <a:off x="11336344" y="3746445"/>
                <a:ext cx="583335" cy="60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spcCol="0"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470" name="Picture 11" descr="愛德萬測試股份有限公司🌱｜最新徵才職缺－104人力銀行"/>
              <p:cNvPicPr>
                <a:picLocks noChangeAspect="1" noChangeArrowheads="1"/>
              </p:cNvPicPr>
              <p:nvPr/>
            </p:nvPicPr>
            <p:blipFill>
              <a:blip r:embed="rId9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74582" y="3940277"/>
                <a:ext cx="493309" cy="2154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35" name="群組 434"/>
            <p:cNvGrpSpPr/>
            <p:nvPr/>
          </p:nvGrpSpPr>
          <p:grpSpPr>
            <a:xfrm>
              <a:off x="2297254" y="5878596"/>
              <a:ext cx="583335" cy="600853"/>
              <a:chOff x="11336344" y="4441598"/>
              <a:chExt cx="583335" cy="600853"/>
            </a:xfrm>
          </p:grpSpPr>
          <p:sp>
            <p:nvSpPr>
              <p:cNvPr id="467" name="橢圓 466">
                <a:extLst>
                  <a:ext uri="{FF2B5EF4-FFF2-40B4-BE49-F238E27FC236}">
                    <a16:creationId xmlns:a16="http://schemas.microsoft.com/office/drawing/2014/main" id="{EB9C115A-9C52-45D5-A701-DE46F7A7CE39}"/>
                  </a:ext>
                </a:extLst>
              </p:cNvPr>
              <p:cNvSpPr/>
              <p:nvPr/>
            </p:nvSpPr>
            <p:spPr>
              <a:xfrm>
                <a:off x="11336344" y="4441598"/>
                <a:ext cx="583335" cy="60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spcCol="0"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468" name="Picture 12"/>
              <p:cNvPicPr>
                <a:picLocks noChangeAspect="1" noChangeArrowheads="1"/>
              </p:cNvPicPr>
              <p:nvPr/>
            </p:nvPicPr>
            <p:blipFill>
              <a:blip r:embed="rId9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99717" y="4577339"/>
                <a:ext cx="468368" cy="343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36" name="群組 435"/>
            <p:cNvGrpSpPr/>
            <p:nvPr/>
          </p:nvGrpSpPr>
          <p:grpSpPr>
            <a:xfrm>
              <a:off x="1602434" y="5874370"/>
              <a:ext cx="583335" cy="600853"/>
              <a:chOff x="11352749" y="5230933"/>
              <a:chExt cx="583335" cy="600853"/>
            </a:xfrm>
          </p:grpSpPr>
          <p:sp>
            <p:nvSpPr>
              <p:cNvPr id="465" name="橢圓 464">
                <a:extLst>
                  <a:ext uri="{FF2B5EF4-FFF2-40B4-BE49-F238E27FC236}">
                    <a16:creationId xmlns:a16="http://schemas.microsoft.com/office/drawing/2014/main" id="{CC0973E7-0192-4523-B8DC-B869E5E73C21}"/>
                  </a:ext>
                </a:extLst>
              </p:cNvPr>
              <p:cNvSpPr/>
              <p:nvPr/>
            </p:nvSpPr>
            <p:spPr>
              <a:xfrm>
                <a:off x="11352749" y="5230933"/>
                <a:ext cx="583335" cy="60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spcCol="0"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466" name="Picture 14" descr="遠傳電信- YouTube"/>
              <p:cNvPicPr>
                <a:picLocks noChangeAspect="1" noChangeArrowheads="1"/>
              </p:cNvPicPr>
              <p:nvPr/>
            </p:nvPicPr>
            <p:blipFill>
              <a:blip r:embed="rId9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52027" y="5339691"/>
                <a:ext cx="391791" cy="3917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37" name="Picture 16" descr="光田綜合醫院- 维基百科，自由的百科全书"/>
            <p:cNvPicPr>
              <a:picLocks noChangeAspect="1" noChangeArrowheads="1"/>
            </p:cNvPicPr>
            <p:nvPr/>
          </p:nvPicPr>
          <p:blipFill>
            <a:blip r:embed="rId9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358" y="2462632"/>
              <a:ext cx="412698" cy="412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8" name="Picture 2" descr="行政院農業委員會林務局羅東林區管理處- 维基百科，自由的百科全书"/>
            <p:cNvPicPr>
              <a:picLocks noChangeAspect="1" noChangeArrowheads="1"/>
            </p:cNvPicPr>
            <p:nvPr/>
          </p:nvPicPr>
          <p:blipFill>
            <a:blip r:embed="rId10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998" y="1722504"/>
              <a:ext cx="427298" cy="435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9" name="Picture 4" descr="經濟部中小企業處- 维基百科，自由的百科全书"/>
            <p:cNvPicPr>
              <a:picLocks noChangeAspect="1" noChangeArrowheads="1"/>
            </p:cNvPicPr>
            <p:nvPr/>
          </p:nvPicPr>
          <p:blipFill>
            <a:blip r:embed="rId10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4239" y="1715477"/>
              <a:ext cx="473487" cy="490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" name="Picture 9"/>
            <p:cNvPicPr>
              <a:picLocks noChangeAspect="1" noChangeArrowheads="1"/>
            </p:cNvPicPr>
            <p:nvPr/>
          </p:nvPicPr>
          <p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2948" y="1785942"/>
              <a:ext cx="471701" cy="30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41" name="群組 440"/>
            <p:cNvGrpSpPr/>
            <p:nvPr/>
          </p:nvGrpSpPr>
          <p:grpSpPr>
            <a:xfrm>
              <a:off x="6489493" y="5892537"/>
              <a:ext cx="583335" cy="600853"/>
              <a:chOff x="10637694" y="4455448"/>
              <a:chExt cx="583335" cy="600853"/>
            </a:xfrm>
          </p:grpSpPr>
          <p:sp>
            <p:nvSpPr>
              <p:cNvPr id="463" name="橢圓 462">
                <a:extLst>
                  <a:ext uri="{FF2B5EF4-FFF2-40B4-BE49-F238E27FC236}">
                    <a16:creationId xmlns:a16="http://schemas.microsoft.com/office/drawing/2014/main" id="{EB9C115A-9C52-45D5-A701-DE46F7A7CE39}"/>
                  </a:ext>
                </a:extLst>
              </p:cNvPr>
              <p:cNvSpPr/>
              <p:nvPr/>
            </p:nvSpPr>
            <p:spPr>
              <a:xfrm>
                <a:off x="10637694" y="4455448"/>
                <a:ext cx="583335" cy="60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spcCol="0"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464" name="Picture 3"/>
              <p:cNvPicPr>
                <a:picLocks noChangeAspect="1" noChangeArrowheads="1"/>
              </p:cNvPicPr>
              <p:nvPr/>
            </p:nvPicPr>
            <p:blipFill>
              <a:blip r:embed="rId10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9049" y="4627107"/>
                <a:ext cx="512543" cy="2860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42" name="Picture 2"/>
            <p:cNvPicPr>
              <a:picLocks noChangeAspect="1" noChangeArrowheads="1"/>
            </p:cNvPicPr>
            <p:nvPr/>
          </p:nvPicPr>
          <p:blipFill>
            <a:blip r:embed="rId10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138" y="3212189"/>
              <a:ext cx="370090" cy="316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3" name="橢圓 442">
              <a:extLst>
                <a:ext uri="{FF2B5EF4-FFF2-40B4-BE49-F238E27FC236}">
                  <a16:creationId xmlns:a16="http://schemas.microsoft.com/office/drawing/2014/main" id="{CC0973E7-0192-4523-B8DC-B869E5E73C21}"/>
                </a:ext>
              </a:extLst>
            </p:cNvPr>
            <p:cNvSpPr/>
            <p:nvPr/>
          </p:nvSpPr>
          <p:spPr>
            <a:xfrm>
              <a:off x="235003" y="5861734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4" name="橢圓 443">
              <a:extLst>
                <a:ext uri="{FF2B5EF4-FFF2-40B4-BE49-F238E27FC236}">
                  <a16:creationId xmlns:a16="http://schemas.microsoft.com/office/drawing/2014/main" id="{CC0973E7-0192-4523-B8DC-B869E5E73C21}"/>
                </a:ext>
              </a:extLst>
            </p:cNvPr>
            <p:cNvSpPr/>
            <p:nvPr/>
          </p:nvSpPr>
          <p:spPr>
            <a:xfrm>
              <a:off x="880461" y="5874371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5" name="橢圓 444">
              <a:extLst>
                <a:ext uri="{FF2B5EF4-FFF2-40B4-BE49-F238E27FC236}">
                  <a16:creationId xmlns:a16="http://schemas.microsoft.com/office/drawing/2014/main" id="{CC0973E7-0192-4523-B8DC-B869E5E73C21}"/>
                </a:ext>
              </a:extLst>
            </p:cNvPr>
            <p:cNvSpPr/>
            <p:nvPr/>
          </p:nvSpPr>
          <p:spPr>
            <a:xfrm>
              <a:off x="7902979" y="5927536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6" name="橢圓 445">
              <a:extLst>
                <a:ext uri="{FF2B5EF4-FFF2-40B4-BE49-F238E27FC236}">
                  <a16:creationId xmlns:a16="http://schemas.microsoft.com/office/drawing/2014/main" id="{CC0973E7-0192-4523-B8DC-B869E5E73C21}"/>
                </a:ext>
              </a:extLst>
            </p:cNvPr>
            <p:cNvSpPr/>
            <p:nvPr/>
          </p:nvSpPr>
          <p:spPr>
            <a:xfrm>
              <a:off x="8558173" y="5927536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7" name="橢圓 446">
              <a:extLst>
                <a:ext uri="{FF2B5EF4-FFF2-40B4-BE49-F238E27FC236}">
                  <a16:creationId xmlns:a16="http://schemas.microsoft.com/office/drawing/2014/main" id="{CC0973E7-0192-4523-B8DC-B869E5E73C21}"/>
                </a:ext>
              </a:extLst>
            </p:cNvPr>
            <p:cNvSpPr/>
            <p:nvPr/>
          </p:nvSpPr>
          <p:spPr>
            <a:xfrm>
              <a:off x="9286165" y="5906778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8" name="橢圓 447">
              <a:extLst>
                <a:ext uri="{FF2B5EF4-FFF2-40B4-BE49-F238E27FC236}">
                  <a16:creationId xmlns:a16="http://schemas.microsoft.com/office/drawing/2014/main" id="{CC0973E7-0192-4523-B8DC-B869E5E73C21}"/>
                </a:ext>
              </a:extLst>
            </p:cNvPr>
            <p:cNvSpPr/>
            <p:nvPr/>
          </p:nvSpPr>
          <p:spPr>
            <a:xfrm>
              <a:off x="10001632" y="5906778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9" name="橢圓 448">
              <a:extLst>
                <a:ext uri="{FF2B5EF4-FFF2-40B4-BE49-F238E27FC236}">
                  <a16:creationId xmlns:a16="http://schemas.microsoft.com/office/drawing/2014/main" id="{CC0973E7-0192-4523-B8DC-B869E5E73C21}"/>
                </a:ext>
              </a:extLst>
            </p:cNvPr>
            <p:cNvSpPr/>
            <p:nvPr/>
          </p:nvSpPr>
          <p:spPr>
            <a:xfrm>
              <a:off x="10692027" y="5231877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0" name="橢圓 449">
              <a:extLst>
                <a:ext uri="{FF2B5EF4-FFF2-40B4-BE49-F238E27FC236}">
                  <a16:creationId xmlns:a16="http://schemas.microsoft.com/office/drawing/2014/main" id="{CC0973E7-0192-4523-B8DC-B869E5E73C21}"/>
                </a:ext>
              </a:extLst>
            </p:cNvPr>
            <p:cNvSpPr/>
            <p:nvPr/>
          </p:nvSpPr>
          <p:spPr>
            <a:xfrm>
              <a:off x="10681395" y="4473909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1" name="橢圓 450">
              <a:extLst>
                <a:ext uri="{FF2B5EF4-FFF2-40B4-BE49-F238E27FC236}">
                  <a16:creationId xmlns:a16="http://schemas.microsoft.com/office/drawing/2014/main" id="{CC0973E7-0192-4523-B8DC-B869E5E73C21}"/>
                </a:ext>
              </a:extLst>
            </p:cNvPr>
            <p:cNvSpPr/>
            <p:nvPr/>
          </p:nvSpPr>
          <p:spPr>
            <a:xfrm>
              <a:off x="10704316" y="5902715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2" name="橢圓 451">
              <a:extLst>
                <a:ext uri="{FF2B5EF4-FFF2-40B4-BE49-F238E27FC236}">
                  <a16:creationId xmlns:a16="http://schemas.microsoft.com/office/drawing/2014/main" id="{CC0973E7-0192-4523-B8DC-B869E5E73C21}"/>
                </a:ext>
              </a:extLst>
            </p:cNvPr>
            <p:cNvSpPr/>
            <p:nvPr/>
          </p:nvSpPr>
          <p:spPr>
            <a:xfrm>
              <a:off x="10651112" y="3783003"/>
              <a:ext cx="583335" cy="60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spcCol="0"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53" name="Picture 3"/>
            <p:cNvPicPr>
              <a:picLocks noChangeAspect="1" noChangeArrowheads="1"/>
            </p:cNvPicPr>
            <p:nvPr/>
          </p:nvPicPr>
          <p:blipFill>
            <a:blip r:embed="rId10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3783" y="3888049"/>
              <a:ext cx="390796" cy="405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" name="Picture 5" descr="康軒文教-學習雜誌名單蒐集活動- AdLocus 行動廣告平台"/>
            <p:cNvPicPr>
              <a:picLocks noChangeAspect="1" noChangeArrowheads="1"/>
            </p:cNvPicPr>
            <p:nvPr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6059" y="4577034"/>
              <a:ext cx="406306" cy="406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5" name="Picture 6"/>
            <p:cNvPicPr>
              <a:picLocks noChangeAspect="1" noChangeArrowheads="1"/>
            </p:cNvPicPr>
            <p:nvPr/>
          </p:nvPicPr>
          <p:blipFill>
            <a:blip r:embed="rId10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681" y="5989613"/>
              <a:ext cx="367418" cy="339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6" name="Picture 9"/>
            <p:cNvPicPr>
              <a:picLocks noChangeAspect="1" noChangeArrowheads="1"/>
            </p:cNvPicPr>
            <p:nvPr/>
          </p:nvPicPr>
          <p:blipFill>
            <a:blip r:embed="rId10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288" y="5985814"/>
              <a:ext cx="387731" cy="389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7" name="Picture 11" descr="美商ERA易而安不動產，買屋賣屋、房屋仲介、房地產買賣房仲網站"/>
            <p:cNvPicPr>
              <a:picLocks noChangeAspect="1" noChangeArrowheads="1"/>
            </p:cNvPicPr>
            <p:nvPr/>
          </p:nvPicPr>
          <p:blipFill>
            <a:blip r:embed="rId10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4620" y="5290794"/>
              <a:ext cx="362725" cy="43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8" name="Picture 13" descr="廠商名錄- AOIEA 自動光學檢測設備聯盟"/>
            <p:cNvPicPr>
              <a:picLocks noChangeAspect="1" noChangeArrowheads="1"/>
            </p:cNvPicPr>
            <p:nvPr/>
          </p:nvPicPr>
          <p:blipFill>
            <a:blip r:embed="rId1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6898" y="6058744"/>
              <a:ext cx="369970" cy="369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9" name="Picture 14"/>
            <p:cNvPicPr>
              <a:picLocks noChangeAspect="1" noChangeArrowheads="1"/>
            </p:cNvPicPr>
            <p:nvPr/>
          </p:nvPicPr>
          <p:blipFill>
            <a:blip r:embed="rId1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0478" y="6012090"/>
              <a:ext cx="351417" cy="420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" name="Picture 17"/>
            <p:cNvPicPr>
              <a:picLocks noChangeAspect="1" noChangeArrowheads="1"/>
            </p:cNvPicPr>
            <p:nvPr/>
          </p:nvPicPr>
          <p:blipFill>
            <a:blip r:embed="rId1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4205" y="6025451"/>
              <a:ext cx="364369" cy="380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" name="Picture 20"/>
            <p:cNvPicPr>
              <a:picLocks noChangeAspect="1" noChangeArrowheads="1"/>
            </p:cNvPicPr>
            <p:nvPr/>
          </p:nvPicPr>
          <p:blipFill>
            <a:blip r:embed="rId1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3137" y="6040186"/>
              <a:ext cx="361681" cy="351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2" name="Picture 23"/>
            <p:cNvPicPr>
              <a:picLocks noChangeAspect="1" noChangeArrowheads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7772" y="6006998"/>
              <a:ext cx="417965" cy="417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1" name="投影片編號版面配置區 16"/>
          <p:cNvSpPr txBox="1">
            <a:spLocks/>
          </p:cNvSpPr>
          <p:nvPr/>
        </p:nvSpPr>
        <p:spPr>
          <a:xfrm>
            <a:off x="0" y="6480323"/>
            <a:ext cx="593119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9B093F-DDD8-4FA1-B0B2-6BD78FD0BB34}" type="slidenum">
              <a:rPr lang="zh-CN" altLang="en-US" smtClean="0">
                <a:solidFill>
                  <a:schemeClr val="bg1"/>
                </a:solidFill>
              </a:rPr>
              <a:pPr/>
              <a:t>30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82" name="Picture 2"/>
          <p:cNvPicPr>
            <a:picLocks noChangeAspect="1" noChangeArrowheads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106" y="1882301"/>
            <a:ext cx="534381" cy="1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618022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>
            <a:extLst>
              <a:ext uri="{FF2B5EF4-FFF2-40B4-BE49-F238E27FC236}">
                <a16:creationId xmlns:a16="http://schemas.microsoft.com/office/drawing/2014/main" id="{F00A58BF-2700-42D1-BFBB-1DB7998480D0}"/>
              </a:ext>
            </a:extLst>
          </p:cNvPr>
          <p:cNvSpPr/>
          <p:nvPr/>
        </p:nvSpPr>
        <p:spPr>
          <a:xfrm rot="5400000">
            <a:off x="4719527" y="-2982432"/>
            <a:ext cx="2752947" cy="12191999"/>
          </a:xfrm>
          <a:prstGeom prst="rect">
            <a:avLst/>
          </a:prstGeom>
          <a:gradFill>
            <a:gsLst>
              <a:gs pos="0">
                <a:srgbClr val="16CCC8"/>
              </a:gs>
              <a:gs pos="100000">
                <a:srgbClr val="8B56D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pic>
        <p:nvPicPr>
          <p:cNvPr id="6" name="Picture 2" descr="C:\Users\1708002\Desktop\新增資料夾\joiiup Logo-all工作用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931" y="2052390"/>
            <a:ext cx="4742940" cy="1381926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775534" y="3155395"/>
            <a:ext cx="4678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TW" sz="4000" b="1" dirty="0">
                <a:solidFill>
                  <a:schemeClr val="bg1">
                    <a:lumMod val="95000"/>
                  </a:schemeClr>
                </a:solidFill>
              </a:rPr>
              <a:t>OMO</a:t>
            </a:r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</a:rPr>
              <a:t>健康促進服務</a:t>
            </a: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307166A-4ED7-4F52-9067-54DC6813FF96}"/>
              </a:ext>
            </a:extLst>
          </p:cNvPr>
          <p:cNvGrpSpPr/>
          <p:nvPr/>
        </p:nvGrpSpPr>
        <p:grpSpPr>
          <a:xfrm>
            <a:off x="5835192" y="1045535"/>
            <a:ext cx="6259027" cy="4194790"/>
            <a:chOff x="4068772" y="1133475"/>
            <a:chExt cx="7366076" cy="4895850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95898017-CF00-4395-A3AD-5440A4DFDE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68772" y="1133475"/>
              <a:ext cx="7366076" cy="489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FFD226C9-48C8-40AD-90A2-F501BCD8A75D}"/>
                </a:ext>
              </a:extLst>
            </p:cNvPr>
            <p:cNvSpPr txBox="1"/>
            <p:nvPr/>
          </p:nvSpPr>
          <p:spPr>
            <a:xfrm>
              <a:off x="9115517" y="3091815"/>
              <a:ext cx="1001493" cy="338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檢測評估</a:t>
              </a: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89076918-3168-48F5-8DFD-7997695D58B5}"/>
                </a:ext>
              </a:extLst>
            </p:cNvPr>
            <p:cNvSpPr txBox="1"/>
            <p:nvPr/>
          </p:nvSpPr>
          <p:spPr>
            <a:xfrm>
              <a:off x="8471849" y="4284568"/>
              <a:ext cx="1200654" cy="338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課程／講座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7A214158-A3F9-4DE5-98BE-D15E2A9E3F92}"/>
                </a:ext>
              </a:extLst>
            </p:cNvPr>
            <p:cNvSpPr txBox="1"/>
            <p:nvPr/>
          </p:nvSpPr>
          <p:spPr>
            <a:xfrm>
              <a:off x="9719322" y="4292781"/>
              <a:ext cx="1001493" cy="338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活動舉辦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898608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708002\Desktop\1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1838" y="1352548"/>
            <a:ext cx="7811324" cy="5019499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00149" y="465138"/>
            <a:ext cx="8592437" cy="506412"/>
          </a:xfrm>
        </p:spPr>
        <p:txBody>
          <a:bodyPr/>
          <a:lstStyle/>
          <a:p>
            <a:r>
              <a:rPr lang="zh-TW" altLang="en-US" sz="3600" dirty="0"/>
              <a:t>各領域專業課程講座 </a:t>
            </a:r>
            <a:r>
              <a:rPr lang="en-US" altLang="zh-TW" sz="3600" dirty="0"/>
              <a:t>(</a:t>
            </a:r>
            <a:r>
              <a:rPr lang="zh-TW" altLang="en-US" sz="3600" dirty="0"/>
              <a:t>可線上 </a:t>
            </a:r>
            <a:r>
              <a:rPr lang="en-US" altLang="zh-TW" sz="3600" dirty="0"/>
              <a:t>&amp;</a:t>
            </a:r>
            <a:r>
              <a:rPr lang="zh-TW" altLang="en-US" sz="3600" dirty="0"/>
              <a:t> 線下</a:t>
            </a:r>
            <a:r>
              <a:rPr lang="en-US" altLang="zh-TW" sz="3600" dirty="0"/>
              <a:t>)</a:t>
            </a:r>
            <a:endParaRPr lang="zh-TW" altLang="en-US" sz="3600" dirty="0"/>
          </a:p>
        </p:txBody>
      </p:sp>
      <p:pic>
        <p:nvPicPr>
          <p:cNvPr id="6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5618982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bg1"/>
                </a:solidFill>
              </a:rPr>
              <a:t>ESG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&amp;</a:t>
            </a:r>
            <a:r>
              <a:rPr lang="zh-TW" altLang="en-US" dirty="0">
                <a:solidFill>
                  <a:schemeClr val="bg1"/>
                </a:solidFill>
              </a:rPr>
              <a:t> 健康</a:t>
            </a:r>
            <a:r>
              <a:rPr lang="zh-TW" altLang="en-US" dirty="0"/>
              <a:t>促進加值服務 </a:t>
            </a:r>
            <a:r>
              <a:rPr lang="en-US" altLang="zh-TW" dirty="0"/>
              <a:t>(1/2)</a:t>
            </a:r>
            <a:endParaRPr lang="zh-TW" altLang="en-US" dirty="0"/>
          </a:p>
        </p:txBody>
      </p:sp>
      <p:graphicFrame>
        <p:nvGraphicFramePr>
          <p:cNvPr id="7" name="表格 2">
            <a:extLst>
              <a:ext uri="{FF2B5EF4-FFF2-40B4-BE49-F238E27FC236}">
                <a16:creationId xmlns:a16="http://schemas.microsoft.com/office/drawing/2014/main" id="{C003CF10-CC2D-4D59-9A13-492151558623}"/>
              </a:ext>
            </a:extLst>
          </p:cNvPr>
          <p:cNvGraphicFramePr>
            <a:graphicFrameLocks noGrp="1"/>
          </p:cNvGraphicFramePr>
          <p:nvPr/>
        </p:nvGraphicFramePr>
        <p:xfrm>
          <a:off x="685997" y="1083487"/>
          <a:ext cx="11065104" cy="520088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82168">
                  <a:extLst>
                    <a:ext uri="{9D8B030D-6E8A-4147-A177-3AD203B41FA5}">
                      <a16:colId xmlns:a16="http://schemas.microsoft.com/office/drawing/2014/main" val="1266524797"/>
                    </a:ext>
                  </a:extLst>
                </a:gridCol>
                <a:gridCol w="3054285">
                  <a:extLst>
                    <a:ext uri="{9D8B030D-6E8A-4147-A177-3AD203B41FA5}">
                      <a16:colId xmlns:a16="http://schemas.microsoft.com/office/drawing/2014/main" val="3891967771"/>
                    </a:ext>
                  </a:extLst>
                </a:gridCol>
                <a:gridCol w="6528651">
                  <a:extLst>
                    <a:ext uri="{9D8B030D-6E8A-4147-A177-3AD203B41FA5}">
                      <a16:colId xmlns:a16="http://schemas.microsoft.com/office/drawing/2014/main" val="552853077"/>
                    </a:ext>
                  </a:extLst>
                </a:gridCol>
              </a:tblGrid>
              <a:tr h="4745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領域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56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項目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56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說明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56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489922"/>
                  </a:ext>
                </a:extLst>
              </a:tr>
              <a:tr h="736045">
                <a:tc rowSpan="5">
                  <a:txBody>
                    <a:bodyPr/>
                    <a:lstStyle/>
                    <a:p>
                      <a:pPr indent="10985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檢測</a:t>
                      </a:r>
                      <a:endParaRPr lang="zh-TW" sz="2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居家睡眠檢測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全球第一品牌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RedMed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專業儀器。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睡眠、呼吸障礙監控，夜間</a:t>
                      </a:r>
                      <a:endParaRPr lang="en-US" altLang="zh-TW" sz="1800" b="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心、血氧、腦與呼吸狀況檢查</a:t>
                      </a:r>
                      <a:endParaRPr lang="zh-TW" altLang="zh-TW" sz="1800" b="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274896"/>
                  </a:ext>
                </a:extLst>
              </a:tr>
              <a:tr h="658473">
                <a:tc vMerge="1">
                  <a:txBody>
                    <a:bodyPr/>
                    <a:lstStyle/>
                    <a:p>
                      <a:pPr indent="10985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科技體適能檢測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七大體適能因子綜合分析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爆發力、協調性、心肺、柔軟度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…</a:t>
                      </a:r>
                      <a:endParaRPr lang="zh-TW" altLang="zh-TW" sz="1800" b="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385706"/>
                  </a:ext>
                </a:extLst>
              </a:tr>
              <a:tr h="6054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足健康講座與量測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足健康講座與足部智能量測系統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800" b="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610">
                <a:tc vMerge="1">
                  <a:txBody>
                    <a:bodyPr/>
                    <a:lstStyle/>
                    <a:p>
                      <a:pPr indent="10985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血管健康守護專案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心血管預防醫學講座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，心血管健康守護企業專案價</a:t>
                      </a:r>
                      <a:endParaRPr lang="zh-TW" sz="1800" b="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511574"/>
                  </a:ext>
                </a:extLst>
              </a:tr>
              <a:tr h="710841">
                <a:tc vMerge="1">
                  <a:txBody>
                    <a:bodyPr/>
                    <a:lstStyle/>
                    <a:p>
                      <a:pPr marL="0" marR="0" lvl="0" indent="10985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en-US" altLang="zh-TW" sz="20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InBody</a:t>
                      </a: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到廠服務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全球第一品牌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InBody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量測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與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JoiiSports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串接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全身骨骼肌、體脂肪、內臟脂肪量測</a:t>
                      </a:r>
                      <a:endParaRPr lang="zh-TW" sz="1800" b="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064135"/>
                  </a:ext>
                </a:extLst>
              </a:tr>
              <a:tr h="1374931">
                <a:tc>
                  <a:txBody>
                    <a:bodyPr/>
                    <a:lstStyle/>
                    <a:p>
                      <a:pPr marL="0" marR="0" lvl="0" indent="10985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營養</a:t>
                      </a:r>
                      <a:endParaRPr lang="zh-TW" altLang="zh-TW" sz="2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主題講座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題目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: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胖到今天就好 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 hr)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題目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: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打破減重的瓶頸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--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自製代餐 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 hr)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題目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: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全世界最棒的飲食計劃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--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龐德飲食 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 hr)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線上營養講座 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題目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:</a:t>
                      </a: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搶救代謝症候群</a:t>
                      </a:r>
                      <a:r>
                        <a:rPr lang="en-US" altLang="zh-TW" sz="1800" b="0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 (2 hrs)</a:t>
                      </a:r>
                      <a:endParaRPr lang="zh-TW" altLang="zh-TW" sz="1800" b="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439979"/>
                  </a:ext>
                </a:extLst>
              </a:tr>
            </a:tbl>
          </a:graphicData>
        </a:graphic>
      </p:graphicFrame>
      <p:pic>
        <p:nvPicPr>
          <p:cNvPr id="6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bg1"/>
                </a:solidFill>
              </a:rPr>
              <a:t>ESG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&amp; </a:t>
            </a:r>
            <a:r>
              <a:rPr lang="zh-TW" altLang="en-US" dirty="0">
                <a:solidFill>
                  <a:schemeClr val="bg1"/>
                </a:solidFill>
              </a:rPr>
              <a:t>健康</a:t>
            </a:r>
            <a:r>
              <a:rPr lang="zh-TW" altLang="en-US" dirty="0"/>
              <a:t>促進加值服務 </a:t>
            </a:r>
            <a:r>
              <a:rPr lang="en-US" altLang="zh-TW" dirty="0"/>
              <a:t>(2/2)</a:t>
            </a:r>
            <a:endParaRPr lang="zh-TW" altLang="en-US" dirty="0"/>
          </a:p>
        </p:txBody>
      </p:sp>
      <p:graphicFrame>
        <p:nvGraphicFramePr>
          <p:cNvPr id="8" name="表格 2">
            <a:extLst>
              <a:ext uri="{FF2B5EF4-FFF2-40B4-BE49-F238E27FC236}">
                <a16:creationId xmlns:a16="http://schemas.microsoft.com/office/drawing/2014/main" id="{C003CF10-CC2D-4D59-9A13-492151558623}"/>
              </a:ext>
            </a:extLst>
          </p:cNvPr>
          <p:cNvGraphicFramePr>
            <a:graphicFrameLocks noGrp="1"/>
          </p:cNvGraphicFramePr>
          <p:nvPr/>
        </p:nvGraphicFramePr>
        <p:xfrm>
          <a:off x="706055" y="1094588"/>
          <a:ext cx="11162291" cy="52621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5453">
                  <a:extLst>
                    <a:ext uri="{9D8B030D-6E8A-4147-A177-3AD203B41FA5}">
                      <a16:colId xmlns:a16="http://schemas.microsoft.com/office/drawing/2014/main" val="1266524797"/>
                    </a:ext>
                  </a:extLst>
                </a:gridCol>
                <a:gridCol w="3291483">
                  <a:extLst>
                    <a:ext uri="{9D8B030D-6E8A-4147-A177-3AD203B41FA5}">
                      <a16:colId xmlns:a16="http://schemas.microsoft.com/office/drawing/2014/main" val="3891967771"/>
                    </a:ext>
                  </a:extLst>
                </a:gridCol>
                <a:gridCol w="6235355">
                  <a:extLst>
                    <a:ext uri="{9D8B030D-6E8A-4147-A177-3AD203B41FA5}">
                      <a16:colId xmlns:a16="http://schemas.microsoft.com/office/drawing/2014/main" val="552853077"/>
                    </a:ext>
                  </a:extLst>
                </a:gridCol>
              </a:tblGrid>
              <a:tr h="437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領域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56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項目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56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說明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56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489922"/>
                  </a:ext>
                </a:extLst>
              </a:tr>
              <a:tr h="869381">
                <a:tc rowSpan="2">
                  <a:txBody>
                    <a:bodyPr/>
                    <a:lstStyle/>
                    <a:p>
                      <a:pPr indent="10985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身心健康</a:t>
                      </a:r>
                      <a:endParaRPr lang="zh-TW" sz="2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規格化主題講座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心理、壓力、睡眠、放鬆相關講座</a:t>
                      </a:r>
                      <a:endParaRPr lang="en-US" altLang="zh-TW" sz="1800" b="0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運動健身講座、增肌減脂講座</a:t>
                      </a:r>
                      <a:endParaRPr lang="zh-TW" sz="1800" b="0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662586"/>
                  </a:ext>
                </a:extLst>
              </a:tr>
              <a:tr h="528810">
                <a:tc vMerge="1">
                  <a:txBody>
                    <a:bodyPr/>
                    <a:lstStyle/>
                    <a:p>
                      <a:pPr indent="10985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健康諮詢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員工健康議題諮詢</a:t>
                      </a:r>
                      <a:endParaRPr lang="zh-TW" sz="1800" b="0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064135"/>
                  </a:ext>
                </a:extLst>
              </a:tr>
              <a:tr h="583894">
                <a:tc rowSpan="3">
                  <a:txBody>
                    <a:bodyPr/>
                    <a:lstStyle/>
                    <a:p>
                      <a:pPr marL="0" marR="0" lvl="0" indent="10985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訓練課程</a:t>
                      </a:r>
                      <a:endParaRPr lang="zh-TW" altLang="zh-TW" sz="2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健身教練</a:t>
                      </a:r>
                      <a:r>
                        <a:rPr lang="zh-TW" altLang="en-US" sz="2000" b="1" kern="100" dirty="0">
                          <a:solidFill>
                            <a:srgbClr val="FFC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線上</a:t>
                      </a: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團體課程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肌力、有氧、伸展、瑜珈訓練</a:t>
                      </a:r>
                      <a:endParaRPr lang="zh-TW" altLang="zh-TW" sz="18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09763"/>
                  </a:ext>
                </a:extLst>
              </a:tr>
              <a:tr h="5949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健身教練</a:t>
                      </a:r>
                      <a:r>
                        <a:rPr lang="zh-TW" altLang="en-US" sz="2000" b="1" kern="100" dirty="0">
                          <a:solidFill>
                            <a:srgbClr val="FFC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到廠</a:t>
                      </a: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團體課程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肌力、有氧、伸展、瑜珈訓練</a:t>
                      </a:r>
                      <a:endParaRPr lang="zh-TW" altLang="zh-TW" sz="18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925">
                <a:tc vMerge="1">
                  <a:txBody>
                    <a:bodyPr/>
                    <a:lstStyle/>
                    <a:p>
                      <a:pPr indent="10985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運動健檢與團體班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五週訓練團體課程有效</a:t>
                      </a:r>
                      <a:r>
                        <a:rPr lang="zh-TW" altLang="en-US" sz="1800" b="1" kern="100" dirty="0">
                          <a:solidFill>
                            <a:srgbClr val="FFC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減緩慢性疼痛</a:t>
                      </a:r>
                      <a:endParaRPr lang="zh-TW" sz="1800" b="1" kern="100" dirty="0">
                        <a:solidFill>
                          <a:srgbClr val="FFC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280268"/>
                  </a:ext>
                </a:extLst>
              </a:tr>
              <a:tr h="528809">
                <a:tc rowSpan="3">
                  <a:txBody>
                    <a:bodyPr/>
                    <a:lstStyle/>
                    <a:p>
                      <a:pPr marL="0" marR="0" lvl="0" indent="10985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企業</a:t>
                      </a:r>
                      <a:endParaRPr lang="en-US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10985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solidFill>
                            <a:srgbClr val="FFC000"/>
                          </a:solidFill>
                          <a:latin typeface="+mn-ea"/>
                          <a:ea typeface="+mn-ea"/>
                          <a:sym typeface="+mn-lt"/>
                        </a:rPr>
                        <a:t>員工團購</a:t>
                      </a:r>
                      <a:endParaRPr lang="en-US" altLang="zh-TW" sz="2000" dirty="0">
                        <a:solidFill>
                          <a:srgbClr val="FFC000"/>
                        </a:solidFill>
                        <a:latin typeface="+mn-ea"/>
                        <a:ea typeface="+mn-ea"/>
                        <a:sym typeface="+mn-lt"/>
                      </a:endParaRPr>
                    </a:p>
                    <a:p>
                      <a:pPr marL="0" marR="0" lvl="0" indent="10985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solidFill>
                            <a:srgbClr val="FFC000"/>
                          </a:solidFill>
                          <a:latin typeface="+mn-ea"/>
                          <a:ea typeface="+mn-ea"/>
                        </a:rPr>
                        <a:t>特惠價</a:t>
                      </a: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心率裝置、生理量測裝置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Garmin</a:t>
                      </a:r>
                      <a:r>
                        <a:rPr lang="zh-TW" altLang="en-US" sz="1800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全系列、</a:t>
                      </a:r>
                      <a:r>
                        <a:rPr lang="en-US" altLang="zh-TW" sz="1800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FORA</a:t>
                      </a:r>
                      <a:r>
                        <a:rPr lang="zh-TW" altLang="en-US" sz="1800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、全家寶</a:t>
                      </a:r>
                      <a:endParaRPr lang="zh-TW" sz="18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942344"/>
                  </a:ext>
                </a:extLst>
              </a:tr>
              <a:tr h="506776">
                <a:tc vMerge="1">
                  <a:txBody>
                    <a:bodyPr/>
                    <a:lstStyle/>
                    <a:p>
                      <a:pPr marL="0" marR="0" lvl="0" indent="10985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2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運動器材、用品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跑步機、飛輪、彈力帶、滾筒、護具、舒緩、運動壓縮</a:t>
                      </a:r>
                      <a:endParaRPr lang="zh-TW" sz="18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805131"/>
                  </a:ext>
                </a:extLst>
              </a:tr>
              <a:tr h="676930">
                <a:tc vMerge="1">
                  <a:txBody>
                    <a:bodyPr/>
                    <a:lstStyle/>
                    <a:p>
                      <a:pPr marL="0" marR="0" lvl="0" indent="10985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2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天然食品、健康食品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益生菌、蔬食、天然保健、蛋白補充等對健康有助益的食品</a:t>
                      </a:r>
                      <a:endParaRPr lang="zh-TW" sz="18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359522"/>
                  </a:ext>
                </a:extLst>
              </a:tr>
            </a:tbl>
          </a:graphicData>
        </a:graphic>
      </p:graphicFrame>
      <p:pic>
        <p:nvPicPr>
          <p:cNvPr id="5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7600" y="6316825"/>
            <a:ext cx="2159000" cy="472626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6E98E7B8-BA61-478D-8511-4F3D20CB17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4374756"/>
              </p:ext>
            </p:extLst>
          </p:nvPr>
        </p:nvGraphicFramePr>
        <p:xfrm>
          <a:off x="405043" y="1344799"/>
          <a:ext cx="11782083" cy="5342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群組 7">
            <a:extLst>
              <a:ext uri="{FF2B5EF4-FFF2-40B4-BE49-F238E27FC236}">
                <a16:creationId xmlns:a16="http://schemas.microsoft.com/office/drawing/2014/main" id="{71D12D0D-0F5C-4791-9946-6848928FE441}"/>
              </a:ext>
            </a:extLst>
          </p:cNvPr>
          <p:cNvGrpSpPr/>
          <p:nvPr/>
        </p:nvGrpSpPr>
        <p:grpSpPr>
          <a:xfrm>
            <a:off x="8774023" y="2775156"/>
            <a:ext cx="3417977" cy="1955637"/>
            <a:chOff x="0" y="-5997"/>
            <a:chExt cx="12252127" cy="6863997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EB512024-988E-4E93-B145-4511358CB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69" t="70514" r="54531" b="7685"/>
            <a:stretch/>
          </p:blipFill>
          <p:spPr>
            <a:xfrm>
              <a:off x="9139526" y="3752919"/>
              <a:ext cx="3065128" cy="1676400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9F04075C-D588-437A-A9E1-78C079120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4" t="26405" r="54780" b="11765"/>
            <a:stretch/>
          </p:blipFill>
          <p:spPr>
            <a:xfrm>
              <a:off x="9135770" y="1"/>
              <a:ext cx="3065323" cy="3756212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7CB36DC2-E450-4BD4-8C13-9A37EA66A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20" t="70008" r="6700" b="999"/>
            <a:stretch/>
          </p:blipFill>
          <p:spPr>
            <a:xfrm>
              <a:off x="9139527" y="5429319"/>
              <a:ext cx="3112600" cy="1428681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EC9A182-0137-4610-9C9A-6262FD1E1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425"/>
            <a:stretch/>
          </p:blipFill>
          <p:spPr>
            <a:xfrm>
              <a:off x="0" y="-5997"/>
              <a:ext cx="9143087" cy="4428565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D4408A8-6005-421D-B1D0-7E1CBCF91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65" b="32026"/>
            <a:stretch/>
          </p:blipFill>
          <p:spPr>
            <a:xfrm>
              <a:off x="1" y="4374776"/>
              <a:ext cx="9143085" cy="2483223"/>
            </a:xfrm>
            <a:prstGeom prst="rect">
              <a:avLst/>
            </a:prstGeom>
          </p:spPr>
        </p:pic>
      </p:grpSp>
      <p:pic>
        <p:nvPicPr>
          <p:cNvPr id="1026" name="Picture 2" descr="https://www.joiiup.com/public/knowledgePic/20230428171415_4555.png">
            <a:extLst>
              <a:ext uri="{FF2B5EF4-FFF2-40B4-BE49-F238E27FC236}">
                <a16:creationId xmlns:a16="http://schemas.microsoft.com/office/drawing/2014/main" id="{53618EAD-18E7-4EF3-91BA-B61ED12AF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767" y="4885156"/>
            <a:ext cx="3393114" cy="190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E28D5C37-6972-4181-8EA2-77102C9D8537}"/>
              </a:ext>
            </a:extLst>
          </p:cNvPr>
          <p:cNvGrpSpPr/>
          <p:nvPr/>
        </p:nvGrpSpPr>
        <p:grpSpPr>
          <a:xfrm>
            <a:off x="1139185" y="331258"/>
            <a:ext cx="7398341" cy="836411"/>
            <a:chOff x="1139185" y="331258"/>
            <a:chExt cx="7398341" cy="836411"/>
          </a:xfrm>
        </p:grpSpPr>
        <p:sp>
          <p:nvSpPr>
            <p:cNvPr id="7" name="TextBox 65">
              <a:extLst>
                <a:ext uri="{FF2B5EF4-FFF2-40B4-BE49-F238E27FC236}">
                  <a16:creationId xmlns:a16="http://schemas.microsoft.com/office/drawing/2014/main" id="{B4901388-C9FB-4562-967A-537F7CC115B3}"/>
                </a:ext>
              </a:extLst>
            </p:cNvPr>
            <p:cNvSpPr txBox="1"/>
            <p:nvPr/>
          </p:nvSpPr>
          <p:spPr>
            <a:xfrm>
              <a:off x="1139185" y="331258"/>
              <a:ext cx="7398341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altLang="zh-TW" sz="3200" b="1" dirty="0" err="1">
                  <a:solidFill>
                    <a:srgbClr val="F2F2F2"/>
                  </a:solidFill>
                  <a:latin typeface="+mj-ea"/>
                  <a:ea typeface="+mj-ea"/>
                  <a:cs typeface="+mj-cs"/>
                  <a:sym typeface="+mn-lt"/>
                </a:rPr>
                <a:t>JoiiESG</a:t>
              </a:r>
              <a:r>
                <a:rPr lang="en-US" altLang="zh-TW" sz="3200" b="1" dirty="0">
                  <a:solidFill>
                    <a:srgbClr val="F2F2F2"/>
                  </a:solidFill>
                  <a:latin typeface="+mj-ea"/>
                  <a:ea typeface="+mj-ea"/>
                  <a:cs typeface="+mj-cs"/>
                  <a:sym typeface="+mn-lt"/>
                </a:rPr>
                <a:t>-</a:t>
              </a:r>
              <a:r>
                <a:rPr lang="zh-TW" altLang="en-US" sz="3200" b="1" dirty="0">
                  <a:solidFill>
                    <a:srgbClr val="F2F2F2"/>
                  </a:solidFill>
                  <a:latin typeface="+mj-ea"/>
                  <a:ea typeface="+mj-ea"/>
                  <a:cs typeface="+mj-cs"/>
                  <a:sym typeface="+mn-lt"/>
                </a:rPr>
                <a:t>企業方案</a:t>
              </a:r>
              <a:endParaRPr lang="en-US" altLang="zh-TW" sz="3200" b="1" dirty="0">
                <a:solidFill>
                  <a:srgbClr val="F2F2F2"/>
                </a:solidFill>
                <a:latin typeface="+mj-ea"/>
                <a:ea typeface="+mj-ea"/>
                <a:cs typeface="+mj-cs"/>
                <a:sym typeface="+mn-lt"/>
              </a:endParaRPr>
            </a:p>
          </p:txBody>
        </p:sp>
        <p:sp>
          <p:nvSpPr>
            <p:cNvPr id="16" name="TextBox 65">
              <a:extLst>
                <a:ext uri="{FF2B5EF4-FFF2-40B4-BE49-F238E27FC236}">
                  <a16:creationId xmlns:a16="http://schemas.microsoft.com/office/drawing/2014/main" id="{91EA65CE-E3BA-43BD-B907-FEA45D3EEFE5}"/>
                </a:ext>
              </a:extLst>
            </p:cNvPr>
            <p:cNvSpPr txBox="1"/>
            <p:nvPr/>
          </p:nvSpPr>
          <p:spPr>
            <a:xfrm>
              <a:off x="1228165" y="798337"/>
              <a:ext cx="7268822" cy="369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altLang="zh-TW" b="1" dirty="0">
                  <a:solidFill>
                    <a:srgbClr val="F2F2F2"/>
                  </a:solidFill>
                  <a:latin typeface="+mj-ea"/>
                  <a:ea typeface="+mj-ea"/>
                  <a:cs typeface="+mj-cs"/>
                  <a:sym typeface="+mn-lt"/>
                </a:rPr>
                <a:t>(</a:t>
              </a:r>
              <a:r>
                <a:rPr lang="zh-TW" altLang="en-US" b="1" dirty="0">
                  <a:solidFill>
                    <a:srgbClr val="F2F2F2"/>
                  </a:solidFill>
                  <a:latin typeface="+mj-ea"/>
                  <a:ea typeface="+mj-ea"/>
                  <a:cs typeface="+mj-cs"/>
                  <a:sym typeface="+mn-lt"/>
                </a:rPr>
                <a:t>點名稱連結方案內容</a:t>
              </a:r>
              <a:r>
                <a:rPr lang="en-US" altLang="zh-TW" b="1" dirty="0">
                  <a:solidFill>
                    <a:srgbClr val="F2F2F2"/>
                  </a:solidFill>
                  <a:latin typeface="+mj-ea"/>
                  <a:ea typeface="+mj-ea"/>
                  <a:cs typeface="+mj-cs"/>
                  <a:sym typeface="+mn-lt"/>
                </a:rPr>
                <a:t>)</a:t>
              </a:r>
            </a:p>
          </p:txBody>
        </p:sp>
      </p:grpSp>
      <p:pic>
        <p:nvPicPr>
          <p:cNvPr id="1028" name="Picture 4" descr="https://www.joiiup.com/public/knowledgePic/20230601185401_4597.jpg">
            <a:extLst>
              <a:ext uri="{FF2B5EF4-FFF2-40B4-BE49-F238E27FC236}">
                <a16:creationId xmlns:a16="http://schemas.microsoft.com/office/drawing/2014/main" id="{29AD92E8-05CC-4A82-A140-369FD43BE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023" y="621303"/>
            <a:ext cx="3430175" cy="193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CB5B97E-2692-44A5-8460-EE4393ABD2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095" y="4082844"/>
            <a:ext cx="3920684" cy="2205383"/>
          </a:xfrm>
          <a:prstGeom prst="rect">
            <a:avLst/>
          </a:prstGeom>
        </p:spPr>
      </p:pic>
      <p:pic>
        <p:nvPicPr>
          <p:cNvPr id="20" name="Picture 2" descr="https://www.joiiup.com/public/knowledgePic/20230530124907_4594.jpg">
            <a:extLst>
              <a:ext uri="{FF2B5EF4-FFF2-40B4-BE49-F238E27FC236}">
                <a16:creationId xmlns:a16="http://schemas.microsoft.com/office/drawing/2014/main" id="{7A604164-6494-485A-B01E-5AF7CB941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96" y="1081090"/>
            <a:ext cx="3920684" cy="276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077282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6E98E7B8-BA61-478D-8511-4F3D20CB17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1917627"/>
              </p:ext>
            </p:extLst>
          </p:nvPr>
        </p:nvGraphicFramePr>
        <p:xfrm>
          <a:off x="401845" y="832662"/>
          <a:ext cx="11782083" cy="405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群組 3">
            <a:extLst>
              <a:ext uri="{FF2B5EF4-FFF2-40B4-BE49-F238E27FC236}">
                <a16:creationId xmlns:a16="http://schemas.microsoft.com/office/drawing/2014/main" id="{E28D5C37-6972-4181-8EA2-77102C9D8537}"/>
              </a:ext>
            </a:extLst>
          </p:cNvPr>
          <p:cNvGrpSpPr/>
          <p:nvPr/>
        </p:nvGrpSpPr>
        <p:grpSpPr>
          <a:xfrm>
            <a:off x="1139185" y="331258"/>
            <a:ext cx="7398341" cy="836411"/>
            <a:chOff x="1139185" y="331258"/>
            <a:chExt cx="7398341" cy="836411"/>
          </a:xfrm>
        </p:grpSpPr>
        <p:sp>
          <p:nvSpPr>
            <p:cNvPr id="7" name="TextBox 65">
              <a:extLst>
                <a:ext uri="{FF2B5EF4-FFF2-40B4-BE49-F238E27FC236}">
                  <a16:creationId xmlns:a16="http://schemas.microsoft.com/office/drawing/2014/main" id="{B4901388-C9FB-4562-967A-537F7CC115B3}"/>
                </a:ext>
              </a:extLst>
            </p:cNvPr>
            <p:cNvSpPr txBox="1"/>
            <p:nvPr/>
          </p:nvSpPr>
          <p:spPr>
            <a:xfrm>
              <a:off x="1139185" y="331258"/>
              <a:ext cx="7398341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altLang="zh-TW" sz="3200" b="1" dirty="0" err="1">
                  <a:solidFill>
                    <a:srgbClr val="F2F2F2"/>
                  </a:solidFill>
                  <a:latin typeface="+mj-ea"/>
                  <a:ea typeface="+mj-ea"/>
                  <a:cs typeface="+mj-cs"/>
                  <a:sym typeface="+mn-lt"/>
                </a:rPr>
                <a:t>JoiiESG</a:t>
              </a:r>
              <a:r>
                <a:rPr lang="en-US" altLang="zh-TW" sz="3200" b="1" dirty="0">
                  <a:solidFill>
                    <a:srgbClr val="F2F2F2"/>
                  </a:solidFill>
                  <a:latin typeface="+mj-ea"/>
                  <a:ea typeface="+mj-ea"/>
                  <a:cs typeface="+mj-cs"/>
                  <a:sym typeface="+mn-lt"/>
                </a:rPr>
                <a:t>-</a:t>
              </a:r>
              <a:r>
                <a:rPr lang="zh-TW" altLang="en-US" sz="3200" b="1" dirty="0">
                  <a:solidFill>
                    <a:srgbClr val="F2F2F2"/>
                  </a:solidFill>
                  <a:latin typeface="+mj-ea"/>
                  <a:ea typeface="+mj-ea"/>
                  <a:cs typeface="+mj-cs"/>
                  <a:sym typeface="+mn-lt"/>
                </a:rPr>
                <a:t>企業方案</a:t>
              </a:r>
              <a:endParaRPr lang="en-US" altLang="zh-TW" sz="3200" b="1" dirty="0">
                <a:solidFill>
                  <a:srgbClr val="F2F2F2"/>
                </a:solidFill>
                <a:latin typeface="+mj-ea"/>
                <a:ea typeface="+mj-ea"/>
                <a:cs typeface="+mj-cs"/>
                <a:sym typeface="+mn-lt"/>
              </a:endParaRPr>
            </a:p>
          </p:txBody>
        </p:sp>
        <p:sp>
          <p:nvSpPr>
            <p:cNvPr id="16" name="TextBox 65">
              <a:extLst>
                <a:ext uri="{FF2B5EF4-FFF2-40B4-BE49-F238E27FC236}">
                  <a16:creationId xmlns:a16="http://schemas.microsoft.com/office/drawing/2014/main" id="{91EA65CE-E3BA-43BD-B907-FEA45D3EEFE5}"/>
                </a:ext>
              </a:extLst>
            </p:cNvPr>
            <p:cNvSpPr txBox="1"/>
            <p:nvPr/>
          </p:nvSpPr>
          <p:spPr>
            <a:xfrm>
              <a:off x="1228165" y="798337"/>
              <a:ext cx="7268822" cy="369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altLang="zh-TW" b="1" dirty="0">
                  <a:solidFill>
                    <a:srgbClr val="F2F2F2"/>
                  </a:solidFill>
                  <a:latin typeface="+mj-ea"/>
                  <a:ea typeface="+mj-ea"/>
                  <a:cs typeface="+mj-cs"/>
                  <a:sym typeface="+mn-lt"/>
                </a:rPr>
                <a:t>(</a:t>
              </a:r>
              <a:r>
                <a:rPr lang="zh-TW" altLang="en-US" b="1" dirty="0">
                  <a:solidFill>
                    <a:srgbClr val="F2F2F2"/>
                  </a:solidFill>
                  <a:latin typeface="+mj-ea"/>
                  <a:ea typeface="+mj-ea"/>
                  <a:cs typeface="+mj-cs"/>
                  <a:sym typeface="+mn-lt"/>
                </a:rPr>
                <a:t>點名稱連結方案內容</a:t>
              </a:r>
              <a:r>
                <a:rPr lang="en-US" altLang="zh-TW" b="1" dirty="0">
                  <a:solidFill>
                    <a:srgbClr val="F2F2F2"/>
                  </a:solidFill>
                  <a:latin typeface="+mj-ea"/>
                  <a:ea typeface="+mj-ea"/>
                  <a:cs typeface="+mj-cs"/>
                  <a:sym typeface="+mn-lt"/>
                </a:rPr>
                <a:t>)</a:t>
              </a:r>
            </a:p>
          </p:txBody>
        </p:sp>
      </p:grpSp>
      <p:pic>
        <p:nvPicPr>
          <p:cNvPr id="2050" name="Picture 2" descr="https://www.joiiup.com/public/knowledgePic/20230505113222_4563.jpg">
            <a:extLst>
              <a:ext uri="{FF2B5EF4-FFF2-40B4-BE49-F238E27FC236}">
                <a16:creationId xmlns:a16="http://schemas.microsoft.com/office/drawing/2014/main" id="{F72B5553-0D08-449C-805D-73191AC7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746" y="4778189"/>
            <a:ext cx="3745254" cy="21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9AFC840-6229-4F82-92E7-9C11785AF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675" y="2445207"/>
            <a:ext cx="3745253" cy="210670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BCFA63F2-6D15-4AB7-92C7-980B8E44FF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55" y="4332041"/>
            <a:ext cx="3754633" cy="210670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50621F3-C178-4771-A99D-40EF1A223A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76" y="2112197"/>
            <a:ext cx="3745254" cy="210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13246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7600" y="6316825"/>
            <a:ext cx="2159000" cy="472626"/>
          </a:xfrm>
          <a:prstGeom prst="rect">
            <a:avLst/>
          </a:prstGeom>
          <a:noFill/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BF327B7-5A92-4294-9210-DD0B95289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22"/>
          <a:stretch/>
        </p:blipFill>
        <p:spPr>
          <a:xfrm>
            <a:off x="0" y="753283"/>
            <a:ext cx="12192000" cy="610471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811F4B2-C253-4AB1-8568-3680BC8E5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684"/>
          <a:stretch/>
        </p:blipFill>
        <p:spPr>
          <a:xfrm>
            <a:off x="0" y="1"/>
            <a:ext cx="6096000" cy="98477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6382E50-3098-4437-83FC-D0884B60D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27" b="89858"/>
          <a:stretch/>
        </p:blipFill>
        <p:spPr>
          <a:xfrm>
            <a:off x="6096000" y="0"/>
            <a:ext cx="6096000" cy="98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32844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33DD2DA-F546-425F-A025-793B6F7142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1" b="6807"/>
          <a:stretch/>
        </p:blipFill>
        <p:spPr>
          <a:xfrm>
            <a:off x="4858870" y="1093469"/>
            <a:ext cx="2542581" cy="4845408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1098583E-9EC2-40CF-8C71-18000455F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8" y="465138"/>
            <a:ext cx="10574412" cy="506412"/>
          </a:xfrm>
        </p:spPr>
        <p:txBody>
          <a:bodyPr/>
          <a:lstStyle/>
          <a:p>
            <a:r>
              <a:rPr lang="zh-TW" altLang="en-US" dirty="0">
                <a:solidFill>
                  <a:srgbClr val="FFC000"/>
                </a:solidFill>
              </a:rPr>
              <a:t>線上健康促進學習課程 </a:t>
            </a:r>
            <a:r>
              <a:rPr lang="en-US" altLang="zh-TW" dirty="0"/>
              <a:t>- </a:t>
            </a:r>
            <a:r>
              <a:rPr lang="zh-TW" altLang="en-US" dirty="0"/>
              <a:t>數位學習無疆界 專業師資到你家</a:t>
            </a:r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5CF0109-58B5-4AE5-A1E7-887D6BB99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6" b="6198"/>
          <a:stretch/>
        </p:blipFill>
        <p:spPr>
          <a:xfrm>
            <a:off x="1318979" y="1010283"/>
            <a:ext cx="2399107" cy="4829214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CBC51AF0-8C9E-4AEE-88B3-4470939F0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1809" y="2266857"/>
            <a:ext cx="597985" cy="572126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38AE1ED3-5A97-4CC6-88CA-A4F184680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543" y="2638498"/>
            <a:ext cx="597985" cy="572126"/>
          </a:xfrm>
          <a:prstGeom prst="rect">
            <a:avLst/>
          </a:prstGeom>
        </p:spPr>
      </p:pic>
      <p:sp>
        <p:nvSpPr>
          <p:cNvPr id="36" name="箭號: 向右 35">
            <a:extLst>
              <a:ext uri="{FF2B5EF4-FFF2-40B4-BE49-F238E27FC236}">
                <a16:creationId xmlns:a16="http://schemas.microsoft.com/office/drawing/2014/main" id="{BB4B8392-D219-40F7-AFC8-D42C1C18AC34}"/>
              </a:ext>
            </a:extLst>
          </p:cNvPr>
          <p:cNvSpPr/>
          <p:nvPr/>
        </p:nvSpPr>
        <p:spPr>
          <a:xfrm>
            <a:off x="4127926" y="3158583"/>
            <a:ext cx="405581" cy="408954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37" name="箭號: 向右 36">
            <a:extLst>
              <a:ext uri="{FF2B5EF4-FFF2-40B4-BE49-F238E27FC236}">
                <a16:creationId xmlns:a16="http://schemas.microsoft.com/office/drawing/2014/main" id="{93AFF613-8355-49EC-B22D-13B3CEAB3D92}"/>
              </a:ext>
            </a:extLst>
          </p:cNvPr>
          <p:cNvSpPr/>
          <p:nvPr/>
        </p:nvSpPr>
        <p:spPr>
          <a:xfrm>
            <a:off x="7844867" y="3149015"/>
            <a:ext cx="405581" cy="408954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87833BE-62BB-44D3-B5B7-43EA7650C8CB}"/>
              </a:ext>
            </a:extLst>
          </p:cNvPr>
          <p:cNvSpPr txBox="1"/>
          <p:nvPr/>
        </p:nvSpPr>
        <p:spPr>
          <a:xfrm>
            <a:off x="1318979" y="5938877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1.</a:t>
            </a:r>
            <a:r>
              <a:rPr lang="zh-TW" altLang="en-US" dirty="0">
                <a:solidFill>
                  <a:schemeClr val="bg1"/>
                </a:solidFill>
              </a:rPr>
              <a:t>點擊詳情進入網頁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2F71283-0717-425B-8BD9-B650A426DA70}"/>
              </a:ext>
            </a:extLst>
          </p:cNvPr>
          <p:cNvSpPr txBox="1"/>
          <p:nvPr/>
        </p:nvSpPr>
        <p:spPr>
          <a:xfrm>
            <a:off x="5275059" y="6021824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2.</a:t>
            </a:r>
            <a:r>
              <a:rPr lang="zh-TW" altLang="en-US" dirty="0">
                <a:solidFill>
                  <a:schemeClr val="bg1"/>
                </a:solidFill>
              </a:rPr>
              <a:t>觀看網頁影片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3D15E77-0D7D-4765-B265-C319AF9DBA92}"/>
              </a:ext>
            </a:extLst>
          </p:cNvPr>
          <p:cNvSpPr txBox="1"/>
          <p:nvPr/>
        </p:nvSpPr>
        <p:spPr>
          <a:xfrm>
            <a:off x="8694550" y="6021824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3.</a:t>
            </a:r>
            <a:r>
              <a:rPr lang="zh-TW" altLang="en-US" dirty="0">
                <a:solidFill>
                  <a:schemeClr val="bg1"/>
                </a:solidFill>
              </a:rPr>
              <a:t>填寫線上問卷以示完成</a:t>
            </a:r>
          </a:p>
        </p:txBody>
      </p:sp>
      <p:pic>
        <p:nvPicPr>
          <p:cNvPr id="15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7600" y="6338859"/>
            <a:ext cx="2159000" cy="472626"/>
          </a:xfrm>
          <a:prstGeom prst="rect">
            <a:avLst/>
          </a:prstGeom>
          <a:noFill/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2A48B2B-2F6F-4078-8864-6D59A28C5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0" b="6143"/>
          <a:stretch/>
        </p:blipFill>
        <p:spPr>
          <a:xfrm>
            <a:off x="8613958" y="1093470"/>
            <a:ext cx="2519245" cy="4845408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3277499F-5E62-4F25-9898-8795B8EBF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89115" y="3815688"/>
            <a:ext cx="597985" cy="5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51206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>
            <a:extLst>
              <a:ext uri="{FF2B5EF4-FFF2-40B4-BE49-F238E27FC236}">
                <a16:creationId xmlns:a16="http://schemas.microsoft.com/office/drawing/2014/main" id="{F00A58BF-2700-42D1-BFBB-1DB7998480D0}"/>
              </a:ext>
            </a:extLst>
          </p:cNvPr>
          <p:cNvSpPr/>
          <p:nvPr/>
        </p:nvSpPr>
        <p:spPr>
          <a:xfrm rot="5400000">
            <a:off x="4914898" y="-2871763"/>
            <a:ext cx="2362201" cy="12191999"/>
          </a:xfrm>
          <a:prstGeom prst="rect">
            <a:avLst/>
          </a:prstGeom>
          <a:gradFill>
            <a:gsLst>
              <a:gs pos="0">
                <a:srgbClr val="16CCC8"/>
              </a:gs>
              <a:gs pos="100000">
                <a:srgbClr val="8B56D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902466" y="2137258"/>
            <a:ext cx="33345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chemeClr val="bg1"/>
                </a:solidFill>
                <a:latin typeface="+mn-ea"/>
              </a:rPr>
              <a:t>/ </a:t>
            </a:r>
            <a:r>
              <a:rPr lang="zh-TW" altLang="en-US" sz="2800" b="1" dirty="0">
                <a:solidFill>
                  <a:schemeClr val="bg1"/>
                </a:solidFill>
                <a:latin typeface="+mn-ea"/>
              </a:rPr>
              <a:t>支援多種運動類型</a:t>
            </a:r>
            <a:endParaRPr lang="en-US" altLang="zh-TW" sz="280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chemeClr val="bg1"/>
                </a:solidFill>
                <a:latin typeface="+mn-ea"/>
              </a:rPr>
              <a:t>/ </a:t>
            </a:r>
            <a:r>
              <a:rPr lang="zh-TW" altLang="en-US" sz="2800" b="1" dirty="0">
                <a:solidFill>
                  <a:schemeClr val="bg1"/>
                </a:solidFill>
                <a:latin typeface="+mn-ea"/>
              </a:rPr>
              <a:t>個人化健康促進</a:t>
            </a:r>
            <a:endParaRPr lang="en-US" altLang="zh-TW" sz="280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chemeClr val="bg1"/>
                </a:solidFill>
                <a:latin typeface="+mn-ea"/>
              </a:rPr>
              <a:t>/ </a:t>
            </a:r>
            <a:r>
              <a:rPr lang="zh-TW" altLang="en-US" sz="2800" b="1" dirty="0">
                <a:solidFill>
                  <a:schemeClr val="bg1"/>
                </a:solidFill>
                <a:latin typeface="+mn-ea"/>
              </a:rPr>
              <a:t>跨界共創串連</a:t>
            </a:r>
          </a:p>
        </p:txBody>
      </p:sp>
      <p:pic>
        <p:nvPicPr>
          <p:cNvPr id="5" name="Picture 2" descr="C:\Users\1708002\Desktop\joiiup Logo-all工作用-02-02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64" y="2260556"/>
            <a:ext cx="6871621" cy="2002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1207009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標題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What We Have Achieved</a:t>
            </a:r>
            <a:r>
              <a:rPr lang="zh-TW" altLang="en-US" dirty="0"/>
              <a:t>！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1807422" y="3373981"/>
            <a:ext cx="6312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</a:rPr>
              <a:t>超過</a:t>
            </a:r>
            <a:r>
              <a:rPr lang="en-US" altLang="zh-TW" sz="2400" b="1" dirty="0">
                <a:solidFill>
                  <a:schemeClr val="bg1"/>
                </a:solidFill>
              </a:rPr>
              <a:t>200</a:t>
            </a:r>
            <a:r>
              <a:rPr lang="zh-TW" altLang="en-US" sz="2400" b="1" dirty="0">
                <a:solidFill>
                  <a:schemeClr val="bg1"/>
                </a:solidFill>
              </a:rPr>
              <a:t>家大型企業使用 </a:t>
            </a:r>
            <a:r>
              <a:rPr lang="en-US" altLang="zh-TW" sz="2400" b="1" dirty="0">
                <a:solidFill>
                  <a:schemeClr val="bg1"/>
                </a:solidFill>
              </a:rPr>
              <a:t>(TSMC</a:t>
            </a:r>
            <a:r>
              <a:rPr lang="zh-TW" altLang="en-US" sz="2400" b="1" dirty="0">
                <a:solidFill>
                  <a:schemeClr val="bg1"/>
                </a:solidFill>
              </a:rPr>
              <a:t>、</a:t>
            </a:r>
            <a:r>
              <a:rPr lang="en-US" altLang="zh-TW" sz="2400" b="1" dirty="0">
                <a:solidFill>
                  <a:schemeClr val="bg1"/>
                </a:solidFill>
              </a:rPr>
              <a:t>Delta…)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807422" y="2640512"/>
            <a:ext cx="4582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</a:rPr>
              <a:t>台灣最大的揪團運動平台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807422" y="4842687"/>
            <a:ext cx="4503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</a:rPr>
              <a:t>台灣最大的運動心率資料庫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807420" y="4121329"/>
            <a:ext cx="76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</a:rPr>
              <a:t>徒手鍛鍊</a:t>
            </a:r>
            <a:r>
              <a:rPr lang="en-US" altLang="zh-TW" sz="2400" b="1" dirty="0">
                <a:solidFill>
                  <a:schemeClr val="bg1"/>
                </a:solidFill>
              </a:rPr>
              <a:t>AI</a:t>
            </a:r>
            <a:r>
              <a:rPr lang="zh-TW" altLang="en-US" sz="2400" b="1" dirty="0">
                <a:solidFill>
                  <a:schemeClr val="bg1"/>
                </a:solidFill>
              </a:rPr>
              <a:t>隨身教練 </a:t>
            </a:r>
            <a:r>
              <a:rPr lang="en-US" altLang="zh-TW" sz="2400" b="1" dirty="0">
                <a:solidFill>
                  <a:schemeClr val="bg1"/>
                </a:solidFill>
              </a:rPr>
              <a:t>— </a:t>
            </a:r>
            <a:r>
              <a:rPr lang="zh-TW" altLang="en-US" sz="2400" b="1" dirty="0">
                <a:solidFill>
                  <a:schemeClr val="bg1"/>
                </a:solidFill>
              </a:rPr>
              <a:t>國家隊醫</a:t>
            </a:r>
            <a:r>
              <a:rPr lang="en-US" altLang="zh-TW" sz="2400" b="1" dirty="0">
                <a:solidFill>
                  <a:schemeClr val="bg1"/>
                </a:solidFill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</a:rPr>
              <a:t>聯新運醫</a:t>
            </a:r>
            <a:r>
              <a:rPr lang="en-US" altLang="zh-TW" sz="2400" b="1" dirty="0">
                <a:solidFill>
                  <a:schemeClr val="bg1"/>
                </a:solidFill>
              </a:rPr>
              <a:t>)</a:t>
            </a:r>
            <a:r>
              <a:rPr lang="zh-TW" altLang="en-US" sz="2400" b="1" dirty="0">
                <a:solidFill>
                  <a:schemeClr val="bg1"/>
                </a:solidFill>
              </a:rPr>
              <a:t>的運動處方</a:t>
            </a:r>
          </a:p>
        </p:txBody>
      </p:sp>
      <p:grpSp>
        <p:nvGrpSpPr>
          <p:cNvPr id="12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>
            <a:off x="1096887" y="2674050"/>
            <a:ext cx="562800" cy="280659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13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等腰三角形 13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>
            <a:off x="1096887" y="1955817"/>
            <a:ext cx="562800" cy="280659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21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3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>
            <a:off x="1096887" y="4183830"/>
            <a:ext cx="562800" cy="280659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25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等腰三角形 25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>
            <a:off x="1096887" y="4933189"/>
            <a:ext cx="562800" cy="280659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29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0" name="等腰三角形 29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1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2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>
            <a:off x="1096887" y="3432542"/>
            <a:ext cx="562800" cy="280659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33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4" name="等腰三角形 33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5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0" name="文字方塊 39"/>
          <p:cNvSpPr txBox="1"/>
          <p:nvPr/>
        </p:nvSpPr>
        <p:spPr>
          <a:xfrm>
            <a:off x="1807422" y="1918737"/>
            <a:ext cx="5507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</a:rPr>
              <a:t>台灣職場員工健康促進服務第一品牌</a:t>
            </a:r>
          </a:p>
        </p:txBody>
      </p:sp>
      <p:pic>
        <p:nvPicPr>
          <p:cNvPr id="75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  <p:sp>
        <p:nvSpPr>
          <p:cNvPr id="37" name="矩形 36"/>
          <p:cNvSpPr/>
          <p:nvPr/>
        </p:nvSpPr>
        <p:spPr>
          <a:xfrm>
            <a:off x="8767196" y="4874380"/>
            <a:ext cx="321719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TW" sz="1400" b="1" dirty="0">
                <a:ln w="18415" cmpd="sng">
                  <a:noFill/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https://youtu.be/_8Bp_QoCKJs</a:t>
            </a:r>
            <a:endParaRPr lang="zh-TW" altLang="en-US" sz="1400" b="1" dirty="0">
              <a:ln w="18415" cmpd="sng">
                <a:noFill/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8" name="Picture 3" descr="D:\joanna-虹映科技\0801-JoiiSports7.0\運動營養建議與專屬推薦\cut\img_logo_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74506" y="3801600"/>
            <a:ext cx="1072780" cy="1072780"/>
          </a:xfrm>
          <a:prstGeom prst="rect">
            <a:avLst/>
          </a:prstGeom>
          <a:noFill/>
        </p:spPr>
      </p:pic>
      <p:sp>
        <p:nvSpPr>
          <p:cNvPr id="39" name="矩形 38"/>
          <p:cNvSpPr/>
          <p:nvPr/>
        </p:nvSpPr>
        <p:spPr>
          <a:xfrm>
            <a:off x="10581440" y="4337964"/>
            <a:ext cx="14029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聯 新 運 醫</a:t>
            </a:r>
            <a:endParaRPr lang="zh-TW" altLang="en-US" sz="20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6514427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投影片編號版面配置區 16"/>
          <p:cNvSpPr txBox="1">
            <a:spLocks/>
          </p:cNvSpPr>
          <p:nvPr/>
        </p:nvSpPr>
        <p:spPr>
          <a:xfrm>
            <a:off x="11121656" y="6356350"/>
            <a:ext cx="593119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9B093F-DDD8-4FA1-B0B2-6BD78FD0BB34}" type="slidenum">
              <a:rPr lang="zh-CN" altLang="en-US" smtClean="0">
                <a:solidFill>
                  <a:schemeClr val="bg1"/>
                </a:solidFill>
              </a:rPr>
              <a:pPr/>
              <a:t>40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633109" y="1212112"/>
            <a:ext cx="9691982" cy="5645888"/>
            <a:chOff x="1595068" y="1495606"/>
            <a:chExt cx="8684533" cy="5362394"/>
          </a:xfrm>
        </p:grpSpPr>
        <p:grpSp>
          <p:nvGrpSpPr>
            <p:cNvPr id="35" name="群組 13"/>
            <p:cNvGrpSpPr/>
            <p:nvPr/>
          </p:nvGrpSpPr>
          <p:grpSpPr>
            <a:xfrm>
              <a:off x="4261655" y="1495606"/>
              <a:ext cx="4274192" cy="5362394"/>
              <a:chOff x="773596" y="1763755"/>
              <a:chExt cx="4130639" cy="5133794"/>
            </a:xfrm>
          </p:grpSpPr>
          <p:pic>
            <p:nvPicPr>
              <p:cNvPr id="66" name="图片 4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73596" y="1763755"/>
                <a:ext cx="4130639" cy="5133794"/>
              </a:xfrm>
              <a:prstGeom prst="rect">
                <a:avLst/>
              </a:prstGeom>
            </p:spPr>
          </p:pic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89772" y="2321169"/>
                <a:ext cx="3063702" cy="45763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群組 35"/>
            <p:cNvGrpSpPr/>
            <p:nvPr/>
          </p:nvGrpSpPr>
          <p:grpSpPr>
            <a:xfrm>
              <a:off x="1595068" y="2020730"/>
              <a:ext cx="2538751" cy="1024726"/>
              <a:chOff x="1595068" y="1759472"/>
              <a:chExt cx="2538751" cy="1024726"/>
            </a:xfrm>
          </p:grpSpPr>
          <p:cxnSp>
            <p:nvCxnSpPr>
              <p:cNvPr id="61" name="Straight Connector 26">
                <a:extLst>
                  <a:ext uri="{FF2B5EF4-FFF2-40B4-BE49-F238E27FC236}">
                    <a16:creationId xmlns:a16="http://schemas.microsoft.com/office/drawing/2014/main" id="{49DE14E8-1628-4A38-9AF9-7E3669CEF8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4680" y="2268756"/>
                <a:ext cx="2179139" cy="0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群組 43"/>
              <p:cNvGrpSpPr/>
              <p:nvPr/>
            </p:nvGrpSpPr>
            <p:grpSpPr>
              <a:xfrm>
                <a:off x="1595068" y="1759472"/>
                <a:ext cx="2382413" cy="1024726"/>
                <a:chOff x="1595068" y="1759472"/>
                <a:chExt cx="2382413" cy="1024726"/>
              </a:xfrm>
            </p:grpSpPr>
            <p:sp>
              <p:nvSpPr>
                <p:cNvPr id="63" name="矩形 62"/>
                <p:cNvSpPr/>
                <p:nvPr/>
              </p:nvSpPr>
              <p:spPr>
                <a:xfrm>
                  <a:off x="2166912" y="1774822"/>
                  <a:ext cx="1314571" cy="3800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TW" altLang="en-US" sz="2000" b="1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總累計步數</a:t>
                  </a:r>
                  <a:endParaRPr lang="zh-TW" alt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64" name="矩形 63"/>
                <p:cNvSpPr/>
                <p:nvPr/>
              </p:nvSpPr>
              <p:spPr>
                <a:xfrm>
                  <a:off x="1798342" y="2433411"/>
                  <a:ext cx="2179139" cy="35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TW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98,105,349,484</a:t>
                  </a:r>
                  <a:r>
                    <a:rPr lang="zh-TW" altLang="en-US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 步</a:t>
                  </a:r>
                </a:p>
              </p:txBody>
            </p:sp>
            <p:pic>
              <p:nvPicPr>
                <p:cNvPr id="65" name="Picture 2" descr="總累計步數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95068" y="1759472"/>
                  <a:ext cx="395448" cy="3954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37" name="群組 36"/>
            <p:cNvGrpSpPr/>
            <p:nvPr/>
          </p:nvGrpSpPr>
          <p:grpSpPr>
            <a:xfrm>
              <a:off x="1638820" y="3715449"/>
              <a:ext cx="2542500" cy="947187"/>
              <a:chOff x="1638820" y="3411638"/>
              <a:chExt cx="2542500" cy="947187"/>
            </a:xfrm>
          </p:grpSpPr>
          <p:cxnSp>
            <p:nvCxnSpPr>
              <p:cNvPr id="55" name="Straight Connector 28">
                <a:extLst>
                  <a:ext uri="{FF2B5EF4-FFF2-40B4-BE49-F238E27FC236}">
                    <a16:creationId xmlns:a16="http://schemas.microsoft.com/office/drawing/2014/main" id="{4232BAED-AB54-492F-9B9A-52B3D9B01D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2181" y="3926177"/>
                <a:ext cx="2179139" cy="0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" name="群組 53"/>
              <p:cNvGrpSpPr/>
              <p:nvPr/>
            </p:nvGrpSpPr>
            <p:grpSpPr>
              <a:xfrm>
                <a:off x="1638820" y="3411638"/>
                <a:ext cx="2098444" cy="947187"/>
                <a:chOff x="1638820" y="3411638"/>
                <a:chExt cx="2098444" cy="947187"/>
              </a:xfrm>
            </p:grpSpPr>
            <p:grpSp>
              <p:nvGrpSpPr>
                <p:cNvPr id="57" name="群組 44"/>
                <p:cNvGrpSpPr/>
                <p:nvPr/>
              </p:nvGrpSpPr>
              <p:grpSpPr>
                <a:xfrm>
                  <a:off x="1963052" y="3411638"/>
                  <a:ext cx="1774212" cy="947187"/>
                  <a:chOff x="1893779" y="1774822"/>
                  <a:chExt cx="1774212" cy="947187"/>
                </a:xfrm>
              </p:grpSpPr>
              <p:sp>
                <p:nvSpPr>
                  <p:cNvPr id="59" name="矩形 58"/>
                  <p:cNvSpPr/>
                  <p:nvPr/>
                </p:nvSpPr>
                <p:spPr>
                  <a:xfrm>
                    <a:off x="1893779" y="1774822"/>
                    <a:ext cx="1774212" cy="38001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zh-TW" altLang="en-US" sz="2000" b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總累計有效運動</a:t>
                    </a:r>
                  </a:p>
                </p:txBody>
              </p:sp>
              <p:sp>
                <p:nvSpPr>
                  <p:cNvPr id="60" name="矩形 59"/>
                  <p:cNvSpPr/>
                  <p:nvPr/>
                </p:nvSpPr>
                <p:spPr>
                  <a:xfrm>
                    <a:off x="1993412" y="2371222"/>
                    <a:ext cx="1643502" cy="3507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TW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6,371,741</a:t>
                    </a:r>
                    <a:r>
                      <a:rPr lang="zh-TW" altLang="en-US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 小時</a:t>
                    </a:r>
                  </a:p>
                </p:txBody>
              </p:sp>
            </p:grpSp>
            <p:pic>
              <p:nvPicPr>
                <p:cNvPr id="58" name="Picture 8" descr="總累計有效運動Ico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38820" y="3425640"/>
                  <a:ext cx="361514" cy="3615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38" name="群組 37"/>
            <p:cNvGrpSpPr/>
            <p:nvPr/>
          </p:nvGrpSpPr>
          <p:grpSpPr>
            <a:xfrm>
              <a:off x="1646377" y="5371188"/>
              <a:ext cx="2783119" cy="945287"/>
              <a:chOff x="1646377" y="5109930"/>
              <a:chExt cx="2783119" cy="945287"/>
            </a:xfrm>
          </p:grpSpPr>
          <p:grpSp>
            <p:nvGrpSpPr>
              <p:cNvPr id="49" name="群組 68"/>
              <p:cNvGrpSpPr/>
              <p:nvPr/>
            </p:nvGrpSpPr>
            <p:grpSpPr>
              <a:xfrm>
                <a:off x="1646377" y="5109930"/>
                <a:ext cx="1880630" cy="945287"/>
                <a:chOff x="1646377" y="5109930"/>
                <a:chExt cx="1880630" cy="945287"/>
              </a:xfrm>
            </p:grpSpPr>
            <p:grpSp>
              <p:nvGrpSpPr>
                <p:cNvPr id="51" name="群組 59"/>
                <p:cNvGrpSpPr/>
                <p:nvPr/>
              </p:nvGrpSpPr>
              <p:grpSpPr>
                <a:xfrm>
                  <a:off x="2212435" y="5145435"/>
                  <a:ext cx="1314572" cy="909782"/>
                  <a:chOff x="2202538" y="1810448"/>
                  <a:chExt cx="1314572" cy="909782"/>
                </a:xfrm>
              </p:grpSpPr>
              <p:sp>
                <p:nvSpPr>
                  <p:cNvPr id="53" name="矩形 52"/>
                  <p:cNvSpPr/>
                  <p:nvPr/>
                </p:nvSpPr>
                <p:spPr>
                  <a:xfrm>
                    <a:off x="2202538" y="1810448"/>
                    <a:ext cx="1314572" cy="38001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zh-TW" altLang="en-US" sz="2000" b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目前開團數</a:t>
                    </a:r>
                    <a:endParaRPr lang="zh-TW" altLang="en-US" sz="2000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4" name="矩形 53"/>
                  <p:cNvSpPr/>
                  <p:nvPr/>
                </p:nvSpPr>
                <p:spPr>
                  <a:xfrm>
                    <a:off x="2402077" y="2369443"/>
                    <a:ext cx="959571" cy="3507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TW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1576</a:t>
                    </a:r>
                    <a:r>
                      <a:rPr lang="zh-TW" altLang="en-US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團</a:t>
                    </a:r>
                  </a:p>
                </p:txBody>
              </p:sp>
            </p:grpSp>
            <p:pic>
              <p:nvPicPr>
                <p:cNvPr id="52" name="圖片 51">
                  <a:extLst>
                    <a:ext uri="{FF2B5EF4-FFF2-40B4-BE49-F238E27FC236}">
                      <a16:creationId xmlns:a16="http://schemas.microsoft.com/office/drawing/2014/main" id="{A30E7164-BEDA-4144-840E-3A27668B6C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6377" y="5109930"/>
                  <a:ext cx="477669" cy="463619"/>
                </a:xfrm>
                <a:prstGeom prst="rect">
                  <a:avLst/>
                </a:prstGeom>
              </p:spPr>
            </p:pic>
          </p:grpSp>
          <p:cxnSp>
            <p:nvCxnSpPr>
              <p:cNvPr id="50" name="Straight Connector 28">
                <a:extLst>
                  <a:ext uri="{FF2B5EF4-FFF2-40B4-BE49-F238E27FC236}">
                    <a16:creationId xmlns:a16="http://schemas.microsoft.com/office/drawing/2014/main" id="{4232BAED-AB54-492F-9B9A-52B3D9B01D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8326" y="5622370"/>
                <a:ext cx="2441170" cy="18409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群組 38"/>
            <p:cNvGrpSpPr/>
            <p:nvPr/>
          </p:nvGrpSpPr>
          <p:grpSpPr>
            <a:xfrm>
              <a:off x="7187762" y="1975042"/>
              <a:ext cx="3091839" cy="978246"/>
              <a:chOff x="7187762" y="1975042"/>
              <a:chExt cx="3091839" cy="978246"/>
            </a:xfrm>
          </p:grpSpPr>
          <p:pic>
            <p:nvPicPr>
              <p:cNvPr id="45" name="Picture 6" descr="總燃燒卡路里Icon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24341" y="1975042"/>
                <a:ext cx="455260" cy="4552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矩形 45"/>
              <p:cNvSpPr/>
              <p:nvPr/>
            </p:nvSpPr>
            <p:spPr>
              <a:xfrm>
                <a:off x="8234949" y="2078868"/>
                <a:ext cx="1601847" cy="380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20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a typeface="微軟正黑體" panose="020B0604030504040204" pitchFamily="34" charset="-120"/>
                  </a:rPr>
                  <a:t> 總燃燒卡路里</a:t>
                </a:r>
                <a:endParaRPr lang="zh-TW" altLang="en-US" sz="2000" dirty="0">
                  <a:solidFill>
                    <a:schemeClr val="accent5">
                      <a:lumMod val="60000"/>
                      <a:lumOff val="40000"/>
                    </a:schemeClr>
                  </a:solidFill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7992682" y="2602501"/>
                <a:ext cx="2241035" cy="350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 1,696,505,865</a:t>
                </a:r>
                <a:r>
                  <a:rPr lang="zh-TW" altLang="en-US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大卡</a:t>
                </a:r>
              </a:p>
            </p:txBody>
          </p:sp>
          <p:cxnSp>
            <p:nvCxnSpPr>
              <p:cNvPr id="48" name="Straight Connector 26">
                <a:extLst>
                  <a:ext uri="{FF2B5EF4-FFF2-40B4-BE49-F238E27FC236}">
                    <a16:creationId xmlns:a16="http://schemas.microsoft.com/office/drawing/2014/main" id="{49DE14E8-1628-4A38-9AF9-7E3669CEF8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87762" y="2517569"/>
                <a:ext cx="2870643" cy="34216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群組 39"/>
            <p:cNvGrpSpPr/>
            <p:nvPr/>
          </p:nvGrpSpPr>
          <p:grpSpPr>
            <a:xfrm>
              <a:off x="8374989" y="5224326"/>
              <a:ext cx="1701351" cy="1157214"/>
              <a:chOff x="8370177" y="5224326"/>
              <a:chExt cx="1701351" cy="1157214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8370177" y="5343516"/>
                <a:ext cx="1314571" cy="380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20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累積開團數</a:t>
                </a: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8618272" y="6030753"/>
                <a:ext cx="1146515" cy="3507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39,898 </a:t>
                </a:r>
                <a:r>
                  <a:rPr lang="zh-TW" altLang="en-US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 團</a:t>
                </a:r>
              </a:p>
            </p:txBody>
          </p:sp>
          <p:pic>
            <p:nvPicPr>
              <p:cNvPr id="44" name="圖片 43">
                <a:extLst>
                  <a:ext uri="{FF2B5EF4-FFF2-40B4-BE49-F238E27FC236}">
                    <a16:creationId xmlns:a16="http://schemas.microsoft.com/office/drawing/2014/main" id="{A0982386-9FBB-48D3-810C-31ABB0D38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5893" y="5224326"/>
                <a:ext cx="445635" cy="426509"/>
              </a:xfrm>
              <a:prstGeom prst="rect">
                <a:avLst/>
              </a:prstGeom>
            </p:spPr>
          </p:pic>
        </p:grpSp>
        <p:cxnSp>
          <p:nvCxnSpPr>
            <p:cNvPr id="41" name="Straight Connector 28">
              <a:extLst>
                <a:ext uri="{FF2B5EF4-FFF2-40B4-BE49-F238E27FC236}">
                  <a16:creationId xmlns:a16="http://schemas.microsoft.com/office/drawing/2014/main" id="{4232BAED-AB54-492F-9B9A-52B3D9B01D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6861" y="5902037"/>
              <a:ext cx="221948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  <p:sp>
        <p:nvSpPr>
          <p:cNvPr id="2" name="文字方塊 1"/>
          <p:cNvSpPr txBox="1"/>
          <p:nvPr/>
        </p:nvSpPr>
        <p:spPr>
          <a:xfrm>
            <a:off x="8199535" y="4091053"/>
            <a:ext cx="198804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/>
              <a:t>17,070,330</a:t>
            </a:r>
            <a:r>
              <a:rPr lang="zh-TW" altLang="en-US" dirty="0"/>
              <a:t> 公斤</a:t>
            </a:r>
          </a:p>
        </p:txBody>
      </p:sp>
      <p:sp>
        <p:nvSpPr>
          <p:cNvPr id="69" name="矩形 68"/>
          <p:cNvSpPr/>
          <p:nvPr/>
        </p:nvSpPr>
        <p:spPr>
          <a:xfrm>
            <a:off x="8258127" y="3594090"/>
            <a:ext cx="11799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</a:t>
            </a:r>
            <a:r>
              <a:rPr lang="en-US" altLang="zh-TW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CO₂</a:t>
            </a:r>
            <a:r>
              <a:rPr lang="zh-TW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量</a:t>
            </a:r>
          </a:p>
        </p:txBody>
      </p:sp>
      <p:cxnSp>
        <p:nvCxnSpPr>
          <p:cNvPr id="70" name="Straight Connector 28">
            <a:extLst>
              <a:ext uri="{FF2B5EF4-FFF2-40B4-BE49-F238E27FC236}">
                <a16:creationId xmlns:a16="http://schemas.microsoft.com/office/drawing/2014/main" id="{4232BAED-AB54-492F-9B9A-52B3D9B01D63}"/>
              </a:ext>
            </a:extLst>
          </p:cNvPr>
          <p:cNvCxnSpPr>
            <a:cxnSpLocks/>
          </p:cNvCxnSpPr>
          <p:nvPr/>
        </p:nvCxnSpPr>
        <p:spPr>
          <a:xfrm flipH="1">
            <a:off x="7621300" y="4031559"/>
            <a:ext cx="2476951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90560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30" y="1104852"/>
            <a:ext cx="4227652" cy="50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C0143D5F-E90A-4F5C-A081-B3CBE11789A3}"/>
              </a:ext>
            </a:extLst>
          </p:cNvPr>
          <p:cNvSpPr txBox="1">
            <a:spLocks/>
          </p:cNvSpPr>
          <p:nvPr/>
        </p:nvSpPr>
        <p:spPr>
          <a:xfrm>
            <a:off x="8584058" y="469648"/>
            <a:ext cx="1536865" cy="64444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運動紀錄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706553D-FEFC-4587-B32A-1C8499B53C5D}"/>
              </a:ext>
            </a:extLst>
          </p:cNvPr>
          <p:cNvSpPr/>
          <p:nvPr/>
        </p:nvSpPr>
        <p:spPr>
          <a:xfrm>
            <a:off x="8574533" y="3359479"/>
            <a:ext cx="2108269" cy="46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66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運動目標設定</a:t>
            </a:r>
            <a:r>
              <a:rPr lang="en-US" altLang="zh-TW" sz="2400" b="1" dirty="0">
                <a:solidFill>
                  <a:srgbClr val="66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altLang="zh-TW" sz="2400" b="1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36BB153-7093-42F5-8204-76D79A2BBA40}"/>
              </a:ext>
            </a:extLst>
          </p:cNvPr>
          <p:cNvSpPr/>
          <p:nvPr/>
        </p:nvSpPr>
        <p:spPr>
          <a:xfrm>
            <a:off x="8574533" y="1905940"/>
            <a:ext cx="2715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TW" altLang="en-US" sz="2400" b="1" dirty="0">
                <a:solidFill>
                  <a:srgbClr val="66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自訂快速選單設定</a:t>
            </a:r>
            <a:r>
              <a:rPr lang="en-US" altLang="zh-TW" sz="2400" b="1" dirty="0">
                <a:solidFill>
                  <a:srgbClr val="66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altLang="zh-TW" sz="2400" b="1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672EA70-A8D3-4D70-8545-32B2F13590BD}"/>
              </a:ext>
            </a:extLst>
          </p:cNvPr>
          <p:cNvSpPr/>
          <p:nvPr/>
        </p:nvSpPr>
        <p:spPr>
          <a:xfrm>
            <a:off x="8584058" y="411958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TW" altLang="en-US" sz="2400" b="1" dirty="0">
                <a:solidFill>
                  <a:srgbClr val="66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揪團活動</a:t>
            </a:r>
            <a:endParaRPr lang="en-US" altLang="zh-TW" sz="2400" b="1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305E5DE-1BFE-44E0-ACF0-DD80009E5DBF}"/>
              </a:ext>
            </a:extLst>
          </p:cNvPr>
          <p:cNvSpPr/>
          <p:nvPr/>
        </p:nvSpPr>
        <p:spPr>
          <a:xfrm>
            <a:off x="8565008" y="26088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TW" altLang="en-US" sz="2400" b="1" dirty="0">
                <a:solidFill>
                  <a:srgbClr val="66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加值服務</a:t>
            </a:r>
            <a:endParaRPr lang="en-US" altLang="zh-TW" sz="2400" b="1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6465081-3BAB-4A1B-9C21-BCB4765499F0}"/>
              </a:ext>
            </a:extLst>
          </p:cNvPr>
          <p:cNvSpPr/>
          <p:nvPr/>
        </p:nvSpPr>
        <p:spPr>
          <a:xfrm>
            <a:off x="8584058" y="481301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TW" altLang="en-US" sz="2400" b="1" dirty="0">
                <a:solidFill>
                  <a:srgbClr val="66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人體儀錶板</a:t>
            </a:r>
            <a:endParaRPr lang="en-US" altLang="zh-TW" sz="2400" b="1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hlinkClick r:id="rId10"/>
            <a:extLst>
              <a:ext uri="{FF2B5EF4-FFF2-40B4-BE49-F238E27FC236}">
                <a16:creationId xmlns:a16="http://schemas.microsoft.com/office/drawing/2014/main" id="{F898CF95-AFB6-43E7-BDAC-53B79545A6C2}"/>
              </a:ext>
            </a:extLst>
          </p:cNvPr>
          <p:cNvSpPr/>
          <p:nvPr/>
        </p:nvSpPr>
        <p:spPr>
          <a:xfrm>
            <a:off x="8584058" y="1222033"/>
            <a:ext cx="1366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TW" sz="2400" b="1" dirty="0">
                <a:solidFill>
                  <a:srgbClr val="66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JoiiGym</a:t>
            </a:r>
            <a:endParaRPr lang="zh-TW" altLang="en-US" sz="2400" b="1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" name="组合 99">
            <a:extLst>
              <a:ext uri="{FF2B5EF4-FFF2-40B4-BE49-F238E27FC236}">
                <a16:creationId xmlns:a16="http://schemas.microsoft.com/office/drawing/2014/main" id="{B98A101B-7231-45E8-95BF-AE5B03E7B2EE}"/>
              </a:ext>
            </a:extLst>
          </p:cNvPr>
          <p:cNvGrpSpPr/>
          <p:nvPr/>
        </p:nvGrpSpPr>
        <p:grpSpPr>
          <a:xfrm flipV="1">
            <a:off x="7789348" y="516319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18" name="椭圆 100">
              <a:extLst>
                <a:ext uri="{FF2B5EF4-FFF2-40B4-BE49-F238E27FC236}">
                  <a16:creationId xmlns:a16="http://schemas.microsoft.com/office/drawing/2014/main" id="{65639B7C-52F2-4782-B1FF-C8C7D34AB6A0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5AFC7390-EE3A-41E7-9173-2FA905BD854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0" name="椭圆 102">
              <a:extLst>
                <a:ext uri="{FF2B5EF4-FFF2-40B4-BE49-F238E27FC236}">
                  <a16:creationId xmlns:a16="http://schemas.microsoft.com/office/drawing/2014/main" id="{56AF724C-61E1-4111-8DD9-0C0533A9DA07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99">
            <a:extLst>
              <a:ext uri="{FF2B5EF4-FFF2-40B4-BE49-F238E27FC236}">
                <a16:creationId xmlns:a16="http://schemas.microsoft.com/office/drawing/2014/main" id="{2A21A583-7734-4021-AA52-F7BE64A0F495}"/>
              </a:ext>
            </a:extLst>
          </p:cNvPr>
          <p:cNvGrpSpPr/>
          <p:nvPr/>
        </p:nvGrpSpPr>
        <p:grpSpPr>
          <a:xfrm flipV="1">
            <a:off x="7789348" y="1257468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22" name="椭圆 100">
              <a:extLst>
                <a:ext uri="{FF2B5EF4-FFF2-40B4-BE49-F238E27FC236}">
                  <a16:creationId xmlns:a16="http://schemas.microsoft.com/office/drawing/2014/main" id="{22D519D9-7F62-4283-9B3C-9BD775C721C5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58B61395-F312-4B1F-BBD3-51E6477CC37C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4" name="椭圆 102">
              <a:extLst>
                <a:ext uri="{FF2B5EF4-FFF2-40B4-BE49-F238E27FC236}">
                  <a16:creationId xmlns:a16="http://schemas.microsoft.com/office/drawing/2014/main" id="{51037AF4-27C3-45B6-825C-7D5B3339CD2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组合 99">
            <a:extLst>
              <a:ext uri="{FF2B5EF4-FFF2-40B4-BE49-F238E27FC236}">
                <a16:creationId xmlns:a16="http://schemas.microsoft.com/office/drawing/2014/main" id="{3243038F-0B51-4B27-8EB5-05B9C587B157}"/>
              </a:ext>
            </a:extLst>
          </p:cNvPr>
          <p:cNvGrpSpPr/>
          <p:nvPr/>
        </p:nvGrpSpPr>
        <p:grpSpPr>
          <a:xfrm flipV="1">
            <a:off x="7776992" y="1998617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26" name="椭圆 100">
              <a:extLst>
                <a:ext uri="{FF2B5EF4-FFF2-40B4-BE49-F238E27FC236}">
                  <a16:creationId xmlns:a16="http://schemas.microsoft.com/office/drawing/2014/main" id="{0BC50D30-F268-4CD3-A859-083A4811F8D4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等腰三角形 26">
              <a:extLst>
                <a:ext uri="{FF2B5EF4-FFF2-40B4-BE49-F238E27FC236}">
                  <a16:creationId xmlns:a16="http://schemas.microsoft.com/office/drawing/2014/main" id="{613685BD-6482-48D4-A124-431CF739F032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8" name="椭圆 102">
              <a:extLst>
                <a:ext uri="{FF2B5EF4-FFF2-40B4-BE49-F238E27FC236}">
                  <a16:creationId xmlns:a16="http://schemas.microsoft.com/office/drawing/2014/main" id="{C0C74AE4-4597-4063-B1EB-61CFB855F59D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99">
            <a:extLst>
              <a:ext uri="{FF2B5EF4-FFF2-40B4-BE49-F238E27FC236}">
                <a16:creationId xmlns:a16="http://schemas.microsoft.com/office/drawing/2014/main" id="{25568013-D569-4F6C-919E-1F5D17E51C27}"/>
              </a:ext>
            </a:extLst>
          </p:cNvPr>
          <p:cNvGrpSpPr/>
          <p:nvPr/>
        </p:nvGrpSpPr>
        <p:grpSpPr>
          <a:xfrm flipV="1">
            <a:off x="7789348" y="2739766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30" name="椭圆 100">
              <a:extLst>
                <a:ext uri="{FF2B5EF4-FFF2-40B4-BE49-F238E27FC236}">
                  <a16:creationId xmlns:a16="http://schemas.microsoft.com/office/drawing/2014/main" id="{2AC7946B-0997-4371-9783-F76FD49A1F72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1" name="等腰三角形 30">
              <a:extLst>
                <a:ext uri="{FF2B5EF4-FFF2-40B4-BE49-F238E27FC236}">
                  <a16:creationId xmlns:a16="http://schemas.microsoft.com/office/drawing/2014/main" id="{EE77E299-4CC1-4B7F-A7DD-18A6456B6BB2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2" name="椭圆 102">
              <a:extLst>
                <a:ext uri="{FF2B5EF4-FFF2-40B4-BE49-F238E27FC236}">
                  <a16:creationId xmlns:a16="http://schemas.microsoft.com/office/drawing/2014/main" id="{69BB638F-F579-4F76-A899-9134ADAC937D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99">
            <a:extLst>
              <a:ext uri="{FF2B5EF4-FFF2-40B4-BE49-F238E27FC236}">
                <a16:creationId xmlns:a16="http://schemas.microsoft.com/office/drawing/2014/main" id="{0181EB1D-924C-4E73-A84D-7B4440928CDA}"/>
              </a:ext>
            </a:extLst>
          </p:cNvPr>
          <p:cNvGrpSpPr/>
          <p:nvPr/>
        </p:nvGrpSpPr>
        <p:grpSpPr>
          <a:xfrm flipV="1">
            <a:off x="7779823" y="3480915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34" name="椭圆 100">
              <a:extLst>
                <a:ext uri="{FF2B5EF4-FFF2-40B4-BE49-F238E27FC236}">
                  <a16:creationId xmlns:a16="http://schemas.microsoft.com/office/drawing/2014/main" id="{22C56CB9-0D3C-4DF1-A1BD-0E85C247A943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5" name="等腰三角形 34">
              <a:extLst>
                <a:ext uri="{FF2B5EF4-FFF2-40B4-BE49-F238E27FC236}">
                  <a16:creationId xmlns:a16="http://schemas.microsoft.com/office/drawing/2014/main" id="{A7D44D70-2E5D-43AD-B447-2DD0B5892E7C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6" name="椭圆 102">
              <a:extLst>
                <a:ext uri="{FF2B5EF4-FFF2-40B4-BE49-F238E27FC236}">
                  <a16:creationId xmlns:a16="http://schemas.microsoft.com/office/drawing/2014/main" id="{CC41BF62-34FD-45BE-99AD-406153851918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组合 99">
            <a:extLst>
              <a:ext uri="{FF2B5EF4-FFF2-40B4-BE49-F238E27FC236}">
                <a16:creationId xmlns:a16="http://schemas.microsoft.com/office/drawing/2014/main" id="{ADD55192-7224-4A7C-94B6-4685093A70C4}"/>
              </a:ext>
            </a:extLst>
          </p:cNvPr>
          <p:cNvGrpSpPr/>
          <p:nvPr/>
        </p:nvGrpSpPr>
        <p:grpSpPr>
          <a:xfrm flipV="1">
            <a:off x="7814061" y="4222064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38" name="椭圆 100">
              <a:extLst>
                <a:ext uri="{FF2B5EF4-FFF2-40B4-BE49-F238E27FC236}">
                  <a16:creationId xmlns:a16="http://schemas.microsoft.com/office/drawing/2014/main" id="{A61FB851-9525-4B66-B536-C2C5829803B9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9" name="等腰三角形 38">
              <a:extLst>
                <a:ext uri="{FF2B5EF4-FFF2-40B4-BE49-F238E27FC236}">
                  <a16:creationId xmlns:a16="http://schemas.microsoft.com/office/drawing/2014/main" id="{8C7BB135-281D-4FC0-A2A3-0293C233607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0" name="椭圆 102">
              <a:extLst>
                <a:ext uri="{FF2B5EF4-FFF2-40B4-BE49-F238E27FC236}">
                  <a16:creationId xmlns:a16="http://schemas.microsoft.com/office/drawing/2014/main" id="{254AC087-8CEE-45F9-B957-E366834E7CE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1" name="组合 99">
            <a:extLst>
              <a:ext uri="{FF2B5EF4-FFF2-40B4-BE49-F238E27FC236}">
                <a16:creationId xmlns:a16="http://schemas.microsoft.com/office/drawing/2014/main" id="{297AADD6-3D88-4B93-A29A-E800E6DBC697}"/>
              </a:ext>
            </a:extLst>
          </p:cNvPr>
          <p:cNvGrpSpPr/>
          <p:nvPr/>
        </p:nvGrpSpPr>
        <p:grpSpPr>
          <a:xfrm flipV="1">
            <a:off x="7798873" y="4963211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42" name="椭圆 100">
              <a:extLst>
                <a:ext uri="{FF2B5EF4-FFF2-40B4-BE49-F238E27FC236}">
                  <a16:creationId xmlns:a16="http://schemas.microsoft.com/office/drawing/2014/main" id="{2FE3F9BC-0AC3-415F-ABC2-AB4F72785771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3" name="等腰三角形 42">
              <a:extLst>
                <a:ext uri="{FF2B5EF4-FFF2-40B4-BE49-F238E27FC236}">
                  <a16:creationId xmlns:a16="http://schemas.microsoft.com/office/drawing/2014/main" id="{2A126DB9-C175-49B7-A4D1-68ECF2A87FBB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4" name="椭圆 102">
              <a:extLst>
                <a:ext uri="{FF2B5EF4-FFF2-40B4-BE49-F238E27FC236}">
                  <a16:creationId xmlns:a16="http://schemas.microsoft.com/office/drawing/2014/main" id="{1B577B8F-729D-414B-92B5-9602E0BF7AB8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5" name="群組 127">
            <a:extLst>
              <a:ext uri="{FF2B5EF4-FFF2-40B4-BE49-F238E27FC236}">
                <a16:creationId xmlns:a16="http://schemas.microsoft.com/office/drawing/2014/main" id="{906872E9-451A-42FF-80A2-8FA94EBF97E7}"/>
              </a:ext>
            </a:extLst>
          </p:cNvPr>
          <p:cNvGrpSpPr/>
          <p:nvPr/>
        </p:nvGrpSpPr>
        <p:grpSpPr>
          <a:xfrm>
            <a:off x="6349929" y="4978016"/>
            <a:ext cx="1041600" cy="1041600"/>
            <a:chOff x="2279047" y="1528242"/>
            <a:chExt cx="1385428" cy="1385426"/>
          </a:xfrm>
        </p:grpSpPr>
        <p:sp>
          <p:nvSpPr>
            <p:cNvPr id="46" name="Oval 115">
              <a:extLst>
                <a:ext uri="{FF2B5EF4-FFF2-40B4-BE49-F238E27FC236}">
                  <a16:creationId xmlns:a16="http://schemas.microsoft.com/office/drawing/2014/main" id="{F4FD2B39-22B8-4060-BC51-06DAB59A97EC}"/>
                </a:ext>
              </a:extLst>
            </p:cNvPr>
            <p:cNvSpPr/>
            <p:nvPr/>
          </p:nvSpPr>
          <p:spPr>
            <a:xfrm>
              <a:off x="2279047" y="1528242"/>
              <a:ext cx="1385428" cy="1385426"/>
            </a:xfrm>
            <a:prstGeom prst="ellipse">
              <a:avLst/>
            </a:prstGeom>
            <a:solidFill>
              <a:schemeClr val="bg1">
                <a:lumMod val="85000"/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7" name="Oval 116">
              <a:extLst>
                <a:ext uri="{FF2B5EF4-FFF2-40B4-BE49-F238E27FC236}">
                  <a16:creationId xmlns:a16="http://schemas.microsoft.com/office/drawing/2014/main" id="{B11F1905-08F6-4D74-8FB1-9C5C216B22B5}"/>
                </a:ext>
              </a:extLst>
            </p:cNvPr>
            <p:cNvSpPr/>
            <p:nvPr/>
          </p:nvSpPr>
          <p:spPr>
            <a:xfrm>
              <a:off x="2394266" y="1643461"/>
              <a:ext cx="1154990" cy="1154990"/>
            </a:xfrm>
            <a:prstGeom prst="ellipse">
              <a:avLst/>
            </a:prstGeom>
            <a:solidFill>
              <a:schemeClr val="bg1">
                <a:lumMod val="8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8" name="Oval 117">
              <a:extLst>
                <a:ext uri="{FF2B5EF4-FFF2-40B4-BE49-F238E27FC236}">
                  <a16:creationId xmlns:a16="http://schemas.microsoft.com/office/drawing/2014/main" id="{81E07020-AA59-4174-AABA-B5990B1D319F}"/>
                </a:ext>
              </a:extLst>
            </p:cNvPr>
            <p:cNvSpPr/>
            <p:nvPr/>
          </p:nvSpPr>
          <p:spPr>
            <a:xfrm>
              <a:off x="2481744" y="1730939"/>
              <a:ext cx="980034" cy="980034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9" name="矩形 48">
            <a:hlinkClick r:id="rId11"/>
            <a:extLst>
              <a:ext uri="{FF2B5EF4-FFF2-40B4-BE49-F238E27FC236}">
                <a16:creationId xmlns:a16="http://schemas.microsoft.com/office/drawing/2014/main" id="{FEC0AC2B-09CC-4395-B91E-02ED7D90E1BA}"/>
              </a:ext>
            </a:extLst>
          </p:cNvPr>
          <p:cNvSpPr/>
          <p:nvPr/>
        </p:nvSpPr>
        <p:spPr>
          <a:xfrm>
            <a:off x="8612633" y="5498816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TW" altLang="en-US" sz="2400" b="1" dirty="0">
                <a:solidFill>
                  <a:srgbClr val="66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運動養成習慣</a:t>
            </a:r>
            <a:endParaRPr lang="en-US" altLang="zh-TW" sz="2400" b="1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0" name="组合 99">
            <a:extLst>
              <a:ext uri="{FF2B5EF4-FFF2-40B4-BE49-F238E27FC236}">
                <a16:creationId xmlns:a16="http://schemas.microsoft.com/office/drawing/2014/main" id="{D0A35D53-C795-4933-A2B7-1315B4933024}"/>
              </a:ext>
            </a:extLst>
          </p:cNvPr>
          <p:cNvGrpSpPr/>
          <p:nvPr/>
        </p:nvGrpSpPr>
        <p:grpSpPr>
          <a:xfrm flipV="1">
            <a:off x="7827448" y="5649011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51" name="椭圆 100">
              <a:extLst>
                <a:ext uri="{FF2B5EF4-FFF2-40B4-BE49-F238E27FC236}">
                  <a16:creationId xmlns:a16="http://schemas.microsoft.com/office/drawing/2014/main" id="{5BEE1D33-4915-4633-9CB0-4BC17B7645DE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2" name="等腰三角形 51">
              <a:extLst>
                <a:ext uri="{FF2B5EF4-FFF2-40B4-BE49-F238E27FC236}">
                  <a16:creationId xmlns:a16="http://schemas.microsoft.com/office/drawing/2014/main" id="{6B236D79-0E3D-4FC3-8C8D-0661996E0ABD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3" name="椭圆 102">
              <a:extLst>
                <a:ext uri="{FF2B5EF4-FFF2-40B4-BE49-F238E27FC236}">
                  <a16:creationId xmlns:a16="http://schemas.microsoft.com/office/drawing/2014/main" id="{3BF71741-D171-4492-BDA5-F4588F72E23F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B9F497AF-686E-41E0-A9B1-EF7360BE74E7}"/>
              </a:ext>
            </a:extLst>
          </p:cNvPr>
          <p:cNvSpPr/>
          <p:nvPr/>
        </p:nvSpPr>
        <p:spPr>
          <a:xfrm>
            <a:off x="279341" y="6215627"/>
            <a:ext cx="6572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rgbClr val="66FF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https://www.youtube.com/watch?v=RdsxKAiTl-w</a:t>
            </a:r>
            <a:endParaRPr lang="en-US" altLang="zh-TW" sz="2000" b="1" dirty="0">
              <a:solidFill>
                <a:srgbClr val="66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9341" y="5914205"/>
            <a:ext cx="2702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CC00FF"/>
                </a:solidFill>
                <a:latin typeface="+mn-ea"/>
              </a:rPr>
              <a:t>你的首選健康運動</a:t>
            </a:r>
            <a:r>
              <a:rPr lang="en-US" altLang="zh-TW" b="1" dirty="0">
                <a:solidFill>
                  <a:srgbClr val="CC00FF"/>
                </a:solidFill>
                <a:latin typeface="+mn-ea"/>
              </a:rPr>
              <a:t>app</a:t>
            </a:r>
            <a:r>
              <a:rPr lang="zh-TW" altLang="en-US" b="1" dirty="0">
                <a:solidFill>
                  <a:srgbClr val="CC00FF"/>
                </a:solidFill>
                <a:latin typeface="+mn-ea"/>
              </a:rPr>
              <a:t>：</a:t>
            </a:r>
            <a:endParaRPr lang="en-US" altLang="zh-TW" b="1" i="0" dirty="0">
              <a:solidFill>
                <a:srgbClr val="CC00FF"/>
              </a:solidFill>
              <a:effectLst/>
              <a:latin typeface="+mn-ea"/>
            </a:endParaRPr>
          </a:p>
        </p:txBody>
      </p:sp>
      <p:sp>
        <p:nvSpPr>
          <p:cNvPr id="55" name="TextBox 2">
            <a:extLst>
              <a:ext uri="{FF2B5EF4-FFF2-40B4-BE49-F238E27FC236}">
                <a16:creationId xmlns:a16="http://schemas.microsoft.com/office/drawing/2014/main" id="{8E730AE6-02A5-4D11-A9C9-7DA0E737878E}"/>
              </a:ext>
            </a:extLst>
          </p:cNvPr>
          <p:cNvSpPr txBox="1"/>
          <p:nvPr/>
        </p:nvSpPr>
        <p:spPr>
          <a:xfrm>
            <a:off x="1082176" y="448525"/>
            <a:ext cx="8898604" cy="5355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3200" b="1" dirty="0">
                <a:solidFill>
                  <a:schemeClr val="bg1"/>
                </a:solidFill>
                <a:latin typeface="+mj-ea"/>
                <a:ea typeface="+mj-ea"/>
              </a:rPr>
              <a:t>JoiiSports app </a:t>
            </a:r>
            <a:r>
              <a:rPr lang="zh-TW" altLang="en-US" sz="3200" b="1" dirty="0">
                <a:solidFill>
                  <a:schemeClr val="bg1"/>
                </a:solidFill>
                <a:latin typeface="+mj-ea"/>
                <a:ea typeface="+mj-ea"/>
              </a:rPr>
              <a:t>功能介紹總覽</a:t>
            </a:r>
            <a:endParaRPr lang="en-ID" sz="3200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8235463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4AD9F66F-BB74-44BB-BE2C-5481E57ACA3C}"/>
              </a:ext>
            </a:extLst>
          </p:cNvPr>
          <p:cNvSpPr/>
          <p:nvPr/>
        </p:nvSpPr>
        <p:spPr>
          <a:xfrm>
            <a:off x="0" y="1618735"/>
            <a:ext cx="12192000" cy="5239265"/>
          </a:xfrm>
          <a:prstGeom prst="rect">
            <a:avLst/>
          </a:prstGeom>
          <a:gradFill>
            <a:gsLst>
              <a:gs pos="0">
                <a:srgbClr val="16CCC8"/>
              </a:gs>
              <a:gs pos="100000">
                <a:srgbClr val="8B56D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TextBox 2">
            <a:extLst>
              <a:ext uri="{FF2B5EF4-FFF2-40B4-BE49-F238E27FC236}">
                <a16:creationId xmlns:a16="http://schemas.microsoft.com/office/drawing/2014/main" id="{C63CFDFF-B486-4D1D-8E27-9196785D2699}"/>
              </a:ext>
            </a:extLst>
          </p:cNvPr>
          <p:cNvSpPr txBox="1"/>
          <p:nvPr/>
        </p:nvSpPr>
        <p:spPr>
          <a:xfrm>
            <a:off x="1203864" y="469648"/>
            <a:ext cx="8898604" cy="5355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3200" b="1" dirty="0">
                <a:solidFill>
                  <a:schemeClr val="bg1"/>
                </a:solidFill>
                <a:latin typeface="+mj-ea"/>
              </a:rPr>
              <a:t>JoiiSports </a:t>
            </a:r>
            <a:r>
              <a:rPr lang="zh-TW" altLang="en-US" sz="3200" b="1" dirty="0">
                <a:solidFill>
                  <a:schemeClr val="bg1"/>
                </a:solidFill>
                <a:latin typeface="+mj-ea"/>
              </a:rPr>
              <a:t>功能簡介</a:t>
            </a:r>
            <a:endParaRPr lang="en-ID" altLang="zh-TW" sz="3200" b="1" dirty="0">
              <a:solidFill>
                <a:schemeClr val="bg1"/>
              </a:solidFill>
              <a:latin typeface="+mj-ea"/>
              <a:cs typeface="+mn-ea"/>
              <a:sym typeface="+mn-lt"/>
            </a:endParaRPr>
          </a:p>
        </p:txBody>
      </p:sp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3634358" y="1132950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66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完整運動紀錄</a:t>
            </a:r>
            <a:endParaRPr lang="en-US" altLang="zh-TW" sz="2400" b="1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777634" y="1132950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66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多樣運動選單</a:t>
            </a:r>
            <a:endParaRPr lang="en-US" altLang="zh-TW" sz="2400" b="1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6468423" y="1132950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66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豐富揪團活動</a:t>
            </a:r>
            <a:endParaRPr lang="en-US" altLang="zh-TW" sz="2400" b="1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9262850" y="1132950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66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累積個人成就</a:t>
            </a:r>
            <a:endParaRPr lang="en-US" altLang="zh-TW" sz="2400" b="1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Picture 2" descr="C:\Users\1708002\Desktop\joiiup Logo-all工作用-02-02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73339" y="218162"/>
            <a:ext cx="2535544" cy="738768"/>
          </a:xfrm>
          <a:prstGeom prst="rect">
            <a:avLst/>
          </a:prstGeom>
          <a:noFill/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56C0E57-6A3F-40B6-9CFB-2C82D47A3B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" b="5683"/>
          <a:stretch/>
        </p:blipFill>
        <p:spPr>
          <a:xfrm>
            <a:off x="707714" y="1871330"/>
            <a:ext cx="2310623" cy="469484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A9E035E-B45C-4EE5-901D-0D85761541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" b="5471"/>
          <a:stretch/>
        </p:blipFill>
        <p:spPr>
          <a:xfrm>
            <a:off x="3506130" y="1871330"/>
            <a:ext cx="2299580" cy="469484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FD6EB67-6450-4464-BEFF-96C7C4DA59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" b="5612"/>
          <a:stretch/>
        </p:blipFill>
        <p:spPr>
          <a:xfrm>
            <a:off x="6322581" y="1871330"/>
            <a:ext cx="2302588" cy="4695105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FC9414B1-1EA8-4EA6-B93B-34EF60064339}"/>
              </a:ext>
            </a:extLst>
          </p:cNvPr>
          <p:cNvGrpSpPr/>
          <p:nvPr/>
        </p:nvGrpSpPr>
        <p:grpSpPr>
          <a:xfrm>
            <a:off x="9262849" y="1860551"/>
            <a:ext cx="2379253" cy="4705621"/>
            <a:chOff x="9262850" y="1982305"/>
            <a:chExt cx="2317692" cy="4583867"/>
          </a:xfrm>
        </p:grpSpPr>
        <p:pic>
          <p:nvPicPr>
            <p:cNvPr id="3077" name="Picture 5" descr="C:\Users\1403002\Downloads\IMG_4359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3"/>
            <a:stretch/>
          </p:blipFill>
          <p:spPr bwMode="auto">
            <a:xfrm>
              <a:off x="9262850" y="1982305"/>
              <a:ext cx="2302588" cy="4583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2E8B9355-FE7D-4053-8EFA-908B54A789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30" b="5612"/>
            <a:stretch/>
          </p:blipFill>
          <p:spPr>
            <a:xfrm>
              <a:off x="9277954" y="6200689"/>
              <a:ext cx="2302588" cy="356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5933606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05875" y="508299"/>
            <a:ext cx="5545907" cy="535531"/>
          </a:xfrm>
          <a:noFill/>
        </p:spPr>
        <p:txBody>
          <a:bodyPr wrap="square" rtlCol="0" anchor="b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cs typeface="+mn-cs"/>
              </a:rPr>
              <a:t>JoiiSports</a:t>
            </a:r>
            <a:r>
              <a:rPr lang="zh-TW" altLang="en-US" dirty="0">
                <a:solidFill>
                  <a:schemeClr val="bg1"/>
                </a:solidFill>
                <a:cs typeface="+mn-cs"/>
              </a:rPr>
              <a:t>的價值主張</a:t>
            </a:r>
            <a:endParaRPr lang="en-ID" altLang="zh-TW" dirty="0">
              <a:solidFill>
                <a:schemeClr val="bg1"/>
              </a:solidFill>
              <a:cs typeface="+mn-cs"/>
              <a:sym typeface="+mn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46276" y="1043830"/>
            <a:ext cx="6363267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b="1" dirty="0">
                <a:solidFill>
                  <a:srgbClr val="66FFFF"/>
                </a:solidFill>
              </a:rPr>
              <a:t>只要您在乎，我們就能</a:t>
            </a:r>
            <a:endParaRPr lang="en-US" altLang="zh-TW" sz="3200" b="1" dirty="0">
              <a:solidFill>
                <a:srgbClr val="66FFFF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90C91BB-5101-4921-9FC3-415E6CAA8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70" y="2992250"/>
            <a:ext cx="10044111" cy="3525257"/>
          </a:xfrm>
          <a:prstGeom prst="rect">
            <a:avLst/>
          </a:prstGeom>
        </p:spPr>
      </p:pic>
      <p:grpSp>
        <p:nvGrpSpPr>
          <p:cNvPr id="7" name="组合 99">
            <a:extLst>
              <a:ext uri="{FF2B5EF4-FFF2-40B4-BE49-F238E27FC236}">
                <a16:creationId xmlns:a16="http://schemas.microsoft.com/office/drawing/2014/main" id="{3243038F-0B51-4B27-8EB5-05B9C587B157}"/>
              </a:ext>
            </a:extLst>
          </p:cNvPr>
          <p:cNvGrpSpPr/>
          <p:nvPr/>
        </p:nvGrpSpPr>
        <p:grpSpPr>
          <a:xfrm flipV="1">
            <a:off x="5661861" y="2393296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10" name="椭圆 100">
              <a:extLst>
                <a:ext uri="{FF2B5EF4-FFF2-40B4-BE49-F238E27FC236}">
                  <a16:creationId xmlns:a16="http://schemas.microsoft.com/office/drawing/2014/main" id="{0BC50D30-F268-4CD3-A859-083A4811F8D4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613685BD-6482-48D4-A124-431CF739F032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椭圆 102">
              <a:extLst>
                <a:ext uri="{FF2B5EF4-FFF2-40B4-BE49-F238E27FC236}">
                  <a16:creationId xmlns:a16="http://schemas.microsoft.com/office/drawing/2014/main" id="{C0C74AE4-4597-4063-B1EB-61CFB855F59D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组合 99">
            <a:extLst>
              <a:ext uri="{FF2B5EF4-FFF2-40B4-BE49-F238E27FC236}">
                <a16:creationId xmlns:a16="http://schemas.microsoft.com/office/drawing/2014/main" id="{3243038F-0B51-4B27-8EB5-05B9C587B157}"/>
              </a:ext>
            </a:extLst>
          </p:cNvPr>
          <p:cNvGrpSpPr/>
          <p:nvPr/>
        </p:nvGrpSpPr>
        <p:grpSpPr>
          <a:xfrm flipV="1">
            <a:off x="5661861" y="1314166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14" name="椭圆 100">
              <a:extLst>
                <a:ext uri="{FF2B5EF4-FFF2-40B4-BE49-F238E27FC236}">
                  <a16:creationId xmlns:a16="http://schemas.microsoft.com/office/drawing/2014/main" id="{0BC50D30-F268-4CD3-A859-083A4811F8D4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" name="等腰三角形 14">
              <a:extLst>
                <a:ext uri="{FF2B5EF4-FFF2-40B4-BE49-F238E27FC236}">
                  <a16:creationId xmlns:a16="http://schemas.microsoft.com/office/drawing/2014/main" id="{613685BD-6482-48D4-A124-431CF739F032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椭圆 102">
              <a:extLst>
                <a:ext uri="{FF2B5EF4-FFF2-40B4-BE49-F238E27FC236}">
                  <a16:creationId xmlns:a16="http://schemas.microsoft.com/office/drawing/2014/main" id="{C0C74AE4-4597-4063-B1EB-61CFB855F59D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组合 99">
            <a:extLst>
              <a:ext uri="{FF2B5EF4-FFF2-40B4-BE49-F238E27FC236}">
                <a16:creationId xmlns:a16="http://schemas.microsoft.com/office/drawing/2014/main" id="{3243038F-0B51-4B27-8EB5-05B9C587B157}"/>
              </a:ext>
            </a:extLst>
          </p:cNvPr>
          <p:cNvGrpSpPr/>
          <p:nvPr/>
        </p:nvGrpSpPr>
        <p:grpSpPr>
          <a:xfrm flipV="1">
            <a:off x="5661861" y="1853731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18" name="椭圆 100">
              <a:extLst>
                <a:ext uri="{FF2B5EF4-FFF2-40B4-BE49-F238E27FC236}">
                  <a16:creationId xmlns:a16="http://schemas.microsoft.com/office/drawing/2014/main" id="{0BC50D30-F268-4CD3-A859-083A4811F8D4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613685BD-6482-48D4-A124-431CF739F032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0" name="椭圆 102">
              <a:extLst>
                <a:ext uri="{FF2B5EF4-FFF2-40B4-BE49-F238E27FC236}">
                  <a16:creationId xmlns:a16="http://schemas.microsoft.com/office/drawing/2014/main" id="{C0C74AE4-4597-4063-B1EB-61CFB855F59D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093073" y="1082352"/>
            <a:ext cx="33765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</a:rPr>
              <a:t>定存您的健康存摺</a:t>
            </a:r>
            <a:endParaRPr lang="en-US" altLang="zh-TW" sz="2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</a:rPr>
              <a:t>告知您的健康餘額</a:t>
            </a:r>
            <a:endParaRPr lang="en-US" altLang="zh-TW" sz="2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</a:rPr>
              <a:t>提升您的健康存款</a:t>
            </a:r>
            <a:endParaRPr lang="en-US" altLang="zh-TW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50779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Enterprise - Free people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AutoShape 4" descr="Enterprise - Free people ico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AutoShape 6" descr="Enterprise free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7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JoiiSports App</a:t>
            </a:r>
            <a:r>
              <a:rPr lang="zh-TW" altLang="en-US" sz="4000" dirty="0"/>
              <a:t> 九大特色</a:t>
            </a:r>
            <a:endParaRPr lang="en-ID" altLang="zh-TW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AutoShape 16" descr="Jogging - Free people icon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FE85D361-0BF3-4D54-B598-A3435C4B83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7043034"/>
              </p:ext>
            </p:extLst>
          </p:nvPr>
        </p:nvGraphicFramePr>
        <p:xfrm>
          <a:off x="765175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55423F15-B65F-4C67-9285-773FFDB143CE}"/>
              </a:ext>
            </a:extLst>
          </p:cNvPr>
          <p:cNvSpPr txBox="1"/>
          <p:nvPr/>
        </p:nvSpPr>
        <p:spPr>
          <a:xfrm>
            <a:off x="9431080" y="203618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</a:rPr>
              <a:t>運動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707E3B5-1FCC-43B9-8041-8777CE90122F}"/>
              </a:ext>
            </a:extLst>
          </p:cNvPr>
          <p:cNvSpPr txBox="1"/>
          <p:nvPr/>
        </p:nvSpPr>
        <p:spPr>
          <a:xfrm>
            <a:off x="9448740" y="3794723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</a:rPr>
              <a:t>健康促進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D6521AE1-3414-4702-91F4-F11450BBDAE7}"/>
              </a:ext>
            </a:extLst>
          </p:cNvPr>
          <p:cNvSpPr txBox="1"/>
          <p:nvPr/>
        </p:nvSpPr>
        <p:spPr>
          <a:xfrm>
            <a:off x="9448740" y="5553257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</a:rPr>
              <a:t>跨界共創</a:t>
            </a:r>
          </a:p>
        </p:txBody>
      </p:sp>
    </p:spTree>
    <p:extLst>
      <p:ext uri="{BB962C8B-B14F-4D97-AF65-F5344CB8AC3E}">
        <p14:creationId xmlns:p14="http://schemas.microsoft.com/office/powerpoint/2010/main" val="2576148605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1200148" y="465138"/>
            <a:ext cx="10762466" cy="506412"/>
          </a:xfrm>
        </p:spPr>
        <p:txBody>
          <a:bodyPr/>
          <a:lstStyle/>
          <a:p>
            <a:r>
              <a:rPr lang="en-US" altLang="zh-TW" dirty="0"/>
              <a:t>JoiiGym </a:t>
            </a:r>
            <a:r>
              <a:rPr lang="zh-TW" altLang="en-US" dirty="0"/>
              <a:t>居家運動</a:t>
            </a:r>
            <a:r>
              <a:rPr lang="en-US" altLang="zh-TW" dirty="0"/>
              <a:t>AI</a:t>
            </a:r>
            <a:r>
              <a:rPr lang="zh-TW" altLang="en-US" dirty="0"/>
              <a:t>教練 </a:t>
            </a:r>
            <a:r>
              <a:rPr lang="en-US" altLang="zh-TW" dirty="0"/>
              <a:t>/ </a:t>
            </a:r>
            <a:r>
              <a:rPr lang="zh-TW" altLang="en-US" dirty="0"/>
              <a:t>間歇鍛鍊</a:t>
            </a:r>
            <a:r>
              <a:rPr lang="en-US" altLang="zh-TW" dirty="0"/>
              <a:t>HIIT</a:t>
            </a:r>
            <a:r>
              <a:rPr lang="zh-TW" altLang="en-US" dirty="0"/>
              <a:t>計畫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0"/>
          </p:nvPr>
        </p:nvSpPr>
        <p:spPr>
          <a:xfrm>
            <a:off x="1254879" y="1162001"/>
            <a:ext cx="10594614" cy="71437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dirty="0" err="1">
                <a:solidFill>
                  <a:srgbClr val="60EEEB"/>
                </a:solidFill>
              </a:rPr>
              <a:t>JoiiGym</a:t>
            </a:r>
            <a:r>
              <a:rPr lang="en-US" altLang="zh-TW" sz="2000" dirty="0">
                <a:solidFill>
                  <a:srgbClr val="60EEEB"/>
                </a:solidFill>
              </a:rPr>
              <a:t> </a:t>
            </a:r>
            <a:r>
              <a:rPr lang="zh-TW" altLang="en-US" sz="2000" dirty="0">
                <a:solidFill>
                  <a:srgbClr val="60EEEB"/>
                </a:solidFill>
              </a:rPr>
              <a:t>多種運動項目分類，找出屬於自己的健身方式。</a:t>
            </a:r>
            <a:endParaRPr lang="en-US" altLang="zh-TW" sz="2000" dirty="0">
              <a:solidFill>
                <a:srgbClr val="60EEE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60EEEB"/>
                </a:solidFill>
              </a:rPr>
              <a:t>間歇鍛練自由組合，展開自己的</a:t>
            </a:r>
            <a:r>
              <a:rPr lang="en-US" altLang="zh-TW" sz="2000" dirty="0">
                <a:solidFill>
                  <a:srgbClr val="60EEEB"/>
                </a:solidFill>
              </a:rPr>
              <a:t>HIIT</a:t>
            </a:r>
            <a:r>
              <a:rPr lang="zh-TW" altLang="en-US" sz="2000" dirty="0">
                <a:solidFill>
                  <a:srgbClr val="60EEEB"/>
                </a:solidFill>
              </a:rPr>
              <a:t>計畫，提升體力耐力與肌力、提高心肺與代謝能力。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TW" altLang="en-US" sz="2000" dirty="0">
              <a:solidFill>
                <a:srgbClr val="60EEEB"/>
              </a:solidFill>
            </a:endParaRPr>
          </a:p>
        </p:txBody>
      </p:sp>
      <p:pic>
        <p:nvPicPr>
          <p:cNvPr id="8" name="Picture 2" descr="C:\Users\1708002\Desktop\圖片1.png">
            <a:extLst>
              <a:ext uri="{FF2B5EF4-FFF2-40B4-BE49-F238E27FC236}">
                <a16:creationId xmlns:a16="http://schemas.microsoft.com/office/drawing/2014/main" id="{A50A2D38-9531-4BB8-BF9F-D2DF330EA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8479" t="15607" r="64880" b="6387"/>
          <a:stretch/>
        </p:blipFill>
        <p:spPr bwMode="auto">
          <a:xfrm>
            <a:off x="914803" y="2169635"/>
            <a:ext cx="2281287" cy="4484437"/>
          </a:xfrm>
          <a:prstGeom prst="rect">
            <a:avLst/>
          </a:prstGeom>
          <a:noFill/>
        </p:spPr>
      </p:pic>
      <p:pic>
        <p:nvPicPr>
          <p:cNvPr id="11" name="Picture 2" descr="C:\Users\1708002\Desktop\APP_愛運動joiigym-05.png">
            <a:extLst>
              <a:ext uri="{FF2B5EF4-FFF2-40B4-BE49-F238E27FC236}">
                <a16:creationId xmlns:a16="http://schemas.microsoft.com/office/drawing/2014/main" id="{94B8B97C-FB31-493B-8EB9-FDEB43B45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6090" y="2354301"/>
            <a:ext cx="3654586" cy="4038561"/>
          </a:xfrm>
          <a:prstGeom prst="rect">
            <a:avLst/>
          </a:prstGeom>
          <a:noFill/>
        </p:spPr>
      </p:pic>
      <p:pic>
        <p:nvPicPr>
          <p:cNvPr id="14" name="Picture 2" descr="C:\Users\1403002\Downloads\IMG_4346.PNG">
            <a:extLst>
              <a:ext uri="{FF2B5EF4-FFF2-40B4-BE49-F238E27FC236}">
                <a16:creationId xmlns:a16="http://schemas.microsoft.com/office/drawing/2014/main" id="{BB478427-8C1F-4E67-A512-12BF1684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" b="16881"/>
          <a:stretch/>
        </p:blipFill>
        <p:spPr bwMode="auto">
          <a:xfrm>
            <a:off x="7077801" y="2514459"/>
            <a:ext cx="2271456" cy="387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19B5DD7D-E650-4F8A-9DFD-7799BD41D2CD}"/>
              </a:ext>
            </a:extLst>
          </p:cNvPr>
          <p:cNvGrpSpPr/>
          <p:nvPr/>
        </p:nvGrpSpPr>
        <p:grpSpPr>
          <a:xfrm>
            <a:off x="9350158" y="2208064"/>
            <a:ext cx="2499335" cy="4513484"/>
            <a:chOff x="7574279" y="2545155"/>
            <a:chExt cx="2144250" cy="3872245"/>
          </a:xfrm>
        </p:grpSpPr>
        <p:pic>
          <p:nvPicPr>
            <p:cNvPr id="16" name="圖片 15" descr="joiigym-01.png">
              <a:extLst>
                <a:ext uri="{FF2B5EF4-FFF2-40B4-BE49-F238E27FC236}">
                  <a16:creationId xmlns:a16="http://schemas.microsoft.com/office/drawing/2014/main" id="{DEC51D93-0F93-4911-8845-D0B42ADB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74279" y="2545155"/>
              <a:ext cx="2144250" cy="3872245"/>
            </a:xfrm>
            <a:prstGeom prst="rect">
              <a:avLst/>
            </a:prstGeom>
          </p:spPr>
        </p:pic>
        <p:pic>
          <p:nvPicPr>
            <p:cNvPr id="17" name="Picture 5" descr="C:\Users\1403002\Downloads\IMG_4350.PNG">
              <a:extLst>
                <a:ext uri="{FF2B5EF4-FFF2-40B4-BE49-F238E27FC236}">
                  <a16:creationId xmlns:a16="http://schemas.microsoft.com/office/drawing/2014/main" id="{09CE5A15-21B1-4586-8A51-5CBBB7C230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58" b="1846"/>
            <a:stretch/>
          </p:blipFill>
          <p:spPr bwMode="auto">
            <a:xfrm>
              <a:off x="7839617" y="2808020"/>
              <a:ext cx="1612800" cy="3342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5570365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4AD9F66F-BB74-44BB-BE2C-5481E57ACA3C}"/>
              </a:ext>
            </a:extLst>
          </p:cNvPr>
          <p:cNvSpPr/>
          <p:nvPr/>
        </p:nvSpPr>
        <p:spPr>
          <a:xfrm>
            <a:off x="0" y="1618735"/>
            <a:ext cx="12192000" cy="5239265"/>
          </a:xfrm>
          <a:prstGeom prst="rect">
            <a:avLst/>
          </a:prstGeom>
          <a:gradFill>
            <a:gsLst>
              <a:gs pos="0">
                <a:srgbClr val="16CCC8"/>
              </a:gs>
              <a:gs pos="100000">
                <a:srgbClr val="8B56D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TextBox 2">
            <a:extLst>
              <a:ext uri="{FF2B5EF4-FFF2-40B4-BE49-F238E27FC236}">
                <a16:creationId xmlns:a16="http://schemas.microsoft.com/office/drawing/2014/main" id="{C63CFDFF-B486-4D1D-8E27-9196785D2699}"/>
              </a:ext>
            </a:extLst>
          </p:cNvPr>
          <p:cNvSpPr txBox="1"/>
          <p:nvPr/>
        </p:nvSpPr>
        <p:spPr>
          <a:xfrm>
            <a:off x="1203864" y="469648"/>
            <a:ext cx="8898604" cy="5355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200" b="1" dirty="0">
                <a:solidFill>
                  <a:schemeClr val="bg1"/>
                </a:solidFill>
                <a:latin typeface="+mj-ea"/>
              </a:rPr>
              <a:t>運動習慣養成儀錶板 </a:t>
            </a:r>
            <a:r>
              <a:rPr lang="zh-TW" altLang="en-US" sz="3200" b="1" dirty="0">
                <a:solidFill>
                  <a:schemeClr val="bg1"/>
                </a:solidFill>
                <a:latin typeface="+mj-ea"/>
                <a:sym typeface="Wingdings" panose="05000000000000000000" pitchFamily="2" charset="2"/>
              </a:rPr>
              <a:t>    </a:t>
            </a:r>
            <a:r>
              <a:rPr lang="en-US" altLang="zh-TW" sz="3200" b="1" dirty="0">
                <a:solidFill>
                  <a:schemeClr val="bg1"/>
                </a:solidFill>
                <a:latin typeface="+mj-ea"/>
                <a:sym typeface="Wingdings" panose="05000000000000000000" pitchFamily="2" charset="2"/>
              </a:rPr>
              <a:t> </a:t>
            </a:r>
            <a:r>
              <a:rPr lang="zh-TW" altLang="en-US" sz="3200" b="1" dirty="0">
                <a:solidFill>
                  <a:schemeClr val="bg1"/>
                </a:solidFill>
                <a:latin typeface="+mj-ea"/>
                <a:sym typeface="Wingdings" panose="05000000000000000000" pitchFamily="2" charset="2"/>
              </a:rPr>
              <a:t> </a:t>
            </a:r>
            <a:r>
              <a:rPr lang="zh-TW" altLang="en-US" sz="3200" b="1" dirty="0">
                <a:solidFill>
                  <a:srgbClr val="66FFFF"/>
                </a:solidFill>
                <a:latin typeface="+mj-ea"/>
                <a:sym typeface="Wingdings" panose="05000000000000000000" pitchFamily="2" charset="2"/>
              </a:rPr>
              <a:t>定存健康存摺</a:t>
            </a:r>
            <a:endParaRPr lang="en-ID" altLang="zh-TW" sz="3200" b="1" dirty="0">
              <a:solidFill>
                <a:srgbClr val="66FFFF"/>
              </a:solidFill>
              <a:latin typeface="+mj-ea"/>
              <a:cs typeface="+mn-ea"/>
              <a:sym typeface="+mn-lt"/>
            </a:endParaRPr>
          </a:p>
        </p:txBody>
      </p:sp>
      <p:grpSp>
        <p:nvGrpSpPr>
          <p:cNvPr id="2" name="组合 18">
            <a:extLst>
              <a:ext uri="{FF2B5EF4-FFF2-40B4-BE49-F238E27FC236}">
                <a16:creationId xmlns:a16="http://schemas.microsoft.com/office/drawing/2014/main" id="{3C6153B7-BAC1-4181-8C92-E0D2FBA0CC36}"/>
              </a:ext>
            </a:extLst>
          </p:cNvPr>
          <p:cNvGrpSpPr/>
          <p:nvPr/>
        </p:nvGrpSpPr>
        <p:grpSpPr>
          <a:xfrm>
            <a:off x="551077" y="495759"/>
            <a:ext cx="388341" cy="396608"/>
            <a:chOff x="4576045" y="600856"/>
            <a:chExt cx="720000" cy="720000"/>
          </a:xfrm>
        </p:grpSpPr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D33386EF-692C-4301-A687-224DFA665D88}"/>
                </a:ext>
              </a:extLst>
            </p:cNvPr>
            <p:cNvSpPr/>
            <p:nvPr/>
          </p:nvSpPr>
          <p:spPr>
            <a:xfrm rot="2700000">
              <a:off x="4576045" y="600856"/>
              <a:ext cx="720000" cy="720000"/>
            </a:xfrm>
            <a:prstGeom prst="rect">
              <a:avLst/>
            </a:prstGeom>
            <a:noFill/>
            <a:ln w="88900">
              <a:gradFill flip="none" rotWithShape="1">
                <a:gsLst>
                  <a:gs pos="0">
                    <a:srgbClr val="16CCC8"/>
                  </a:gs>
                  <a:gs pos="72000">
                    <a:srgbClr val="8B56D0"/>
                  </a:gs>
                  <a:gs pos="99000">
                    <a:srgbClr val="DA05D5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3B26C260-E140-4AE6-859E-A08AEBEE4AF4}"/>
                </a:ext>
              </a:extLst>
            </p:cNvPr>
            <p:cNvSpPr/>
            <p:nvPr/>
          </p:nvSpPr>
          <p:spPr>
            <a:xfrm rot="2700000">
              <a:off x="4751294" y="776105"/>
              <a:ext cx="369503" cy="369503"/>
            </a:xfrm>
            <a:prstGeom prst="rect">
              <a:avLst/>
            </a:prstGeom>
            <a:solidFill>
              <a:srgbClr val="91F3F1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4122891" y="1755790"/>
            <a:ext cx="1415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每日提醒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1175452" y="175579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分級達標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6845690" y="1781066"/>
            <a:ext cx="1415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達標抽獎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9219332" y="175579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專屬獎章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A128C5F8-09C4-4722-85F4-E9B391F4C7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3"/>
          <a:stretch/>
        </p:blipFill>
        <p:spPr>
          <a:xfrm>
            <a:off x="602823" y="2312723"/>
            <a:ext cx="2561031" cy="428564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2D924E11-212F-47DB-86F0-3AEA5E61F5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3445850" y="2312723"/>
            <a:ext cx="2557787" cy="4285648"/>
          </a:xfrm>
          <a:prstGeom prst="rect">
            <a:avLst/>
          </a:prstGeom>
        </p:spPr>
      </p:pic>
      <p:grpSp>
        <p:nvGrpSpPr>
          <p:cNvPr id="3" name="群組 23">
            <a:extLst>
              <a:ext uri="{FF2B5EF4-FFF2-40B4-BE49-F238E27FC236}">
                <a16:creationId xmlns:a16="http://schemas.microsoft.com/office/drawing/2014/main" id="{FFA6AD46-8CB1-4BFF-9E07-FD5359EA8B31}"/>
              </a:ext>
            </a:extLst>
          </p:cNvPr>
          <p:cNvGrpSpPr/>
          <p:nvPr/>
        </p:nvGrpSpPr>
        <p:grpSpPr>
          <a:xfrm>
            <a:off x="6335337" y="2354510"/>
            <a:ext cx="2436480" cy="4243873"/>
            <a:chOff x="6199112" y="1931589"/>
            <a:chExt cx="2392578" cy="4167404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BF6EDF69-B013-48DB-A4C9-F8B05E8C3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14"/>
            <a:stretch/>
          </p:blipFill>
          <p:spPr>
            <a:xfrm>
              <a:off x="6199112" y="1931589"/>
              <a:ext cx="2392578" cy="4167404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C3DA336B-9688-4348-A62F-B9F079E73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4" t="55173" r="73209" b="21580"/>
            <a:stretch/>
          </p:blipFill>
          <p:spPr>
            <a:xfrm>
              <a:off x="6850459" y="4240306"/>
              <a:ext cx="1110192" cy="1172198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5A40183D-8FE8-4DD0-8B39-1EB389D6A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8162" y="4240306"/>
              <a:ext cx="1074786" cy="1056636"/>
            </a:xfrm>
            <a:prstGeom prst="rect">
              <a:avLst/>
            </a:prstGeom>
            <a:noFill/>
          </p:spPr>
        </p:pic>
      </p:grpSp>
      <p:pic>
        <p:nvPicPr>
          <p:cNvPr id="2050" name="Picture 2" descr="D:\joanna-虹映科技\2021\1207植物獎章\植物獎章-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22567" y="2266949"/>
            <a:ext cx="1876426" cy="1876426"/>
          </a:xfrm>
          <a:prstGeom prst="rect">
            <a:avLst/>
          </a:prstGeom>
          <a:noFill/>
        </p:spPr>
      </p:pic>
      <p:pic>
        <p:nvPicPr>
          <p:cNvPr id="2051" name="Picture 3" descr="D:\joanna-虹映科技\2021\1207植物獎章\植物獎章-0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03517" y="4124324"/>
            <a:ext cx="1914526" cy="1914526"/>
          </a:xfrm>
          <a:prstGeom prst="rect">
            <a:avLst/>
          </a:prstGeom>
          <a:noFill/>
        </p:spPr>
      </p:pic>
      <p:grpSp>
        <p:nvGrpSpPr>
          <p:cNvPr id="21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 flipV="1">
            <a:off x="5105239" y="591263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24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8" name="等腰三角形 27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9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0" name="Picture 2" descr="C:\Users\1708002\Desktop\joiiup Logo-all工作用-02-02-0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73339" y="218162"/>
            <a:ext cx="2535544" cy="738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8269507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1200149" y="465138"/>
            <a:ext cx="8113972" cy="506412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人體儀錶板        </a:t>
            </a:r>
            <a:r>
              <a:rPr lang="zh-TW" altLang="en-US" dirty="0">
                <a:solidFill>
                  <a:srgbClr val="66FFFF"/>
                </a:solidFill>
                <a:sym typeface="Wingdings" panose="05000000000000000000" pitchFamily="2" charset="2"/>
              </a:rPr>
              <a:t>即時</a:t>
            </a:r>
            <a:r>
              <a:rPr lang="zh-TW" altLang="en-US" dirty="0">
                <a:solidFill>
                  <a:srgbClr val="66FFFF"/>
                </a:solidFill>
              </a:rPr>
              <a:t>健康狀態回饋</a:t>
            </a: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200149" y="1405267"/>
            <a:ext cx="9744076" cy="885825"/>
          </a:xfrm>
        </p:spPr>
        <p:txBody>
          <a:bodyPr/>
          <a:lstStyle/>
          <a:p>
            <a:r>
              <a:rPr lang="zh-TW" altLang="en-US" sz="1800" dirty="0">
                <a:solidFill>
                  <a:schemeClr val="bg1"/>
                </a:solidFill>
              </a:rPr>
              <a:t>分成</a:t>
            </a:r>
            <a:r>
              <a:rPr lang="zh-TW" altLang="en-US" sz="1800" dirty="0">
                <a:solidFill>
                  <a:srgbClr val="66FFFF"/>
                </a:solidFill>
              </a:rPr>
              <a:t>體態、體能、生理、心理</a:t>
            </a:r>
            <a:r>
              <a:rPr lang="zh-TW" altLang="en-US" sz="1800" dirty="0">
                <a:solidFill>
                  <a:schemeClr val="bg1"/>
                </a:solidFill>
              </a:rPr>
              <a:t>以及</a:t>
            </a:r>
            <a:r>
              <a:rPr lang="zh-TW" altLang="en-US" sz="1800" dirty="0">
                <a:solidFill>
                  <a:srgbClr val="66FFFF"/>
                </a:solidFill>
              </a:rPr>
              <a:t>睡眠</a:t>
            </a:r>
            <a:r>
              <a:rPr lang="zh-TW" altLang="en-US" sz="1800" dirty="0">
                <a:solidFill>
                  <a:schemeClr val="bg1"/>
                </a:solidFill>
              </a:rPr>
              <a:t>五大面向（</a:t>
            </a:r>
            <a:r>
              <a:rPr lang="en-US" altLang="zh-TW" sz="1800" dirty="0">
                <a:solidFill>
                  <a:schemeClr val="bg1"/>
                </a:solidFill>
              </a:rPr>
              <a:t>17</a:t>
            </a:r>
            <a:r>
              <a:rPr lang="zh-TW" altLang="en-US" sz="1800" dirty="0">
                <a:solidFill>
                  <a:schemeClr val="bg1"/>
                </a:solidFill>
              </a:rPr>
              <a:t>項指標），多項健康指標的分析與建議，</a:t>
            </a:r>
            <a:endParaRPr lang="en-US" altLang="zh-TW" sz="1800" dirty="0">
              <a:solidFill>
                <a:schemeClr val="bg1"/>
              </a:solidFill>
            </a:endParaRPr>
          </a:p>
          <a:p>
            <a:r>
              <a:rPr lang="zh-TW" altLang="en-US" sz="1800" dirty="0">
                <a:solidFill>
                  <a:schemeClr val="bg1"/>
                </a:solidFill>
              </a:rPr>
              <a:t>讓你全方位瞭解自己身體的健康指數。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D1FC488-3466-425F-8370-107F0F46989D}"/>
              </a:ext>
            </a:extLst>
          </p:cNvPr>
          <p:cNvGrpSpPr/>
          <p:nvPr/>
        </p:nvGrpSpPr>
        <p:grpSpPr>
          <a:xfrm>
            <a:off x="964667" y="2258997"/>
            <a:ext cx="10570922" cy="4468974"/>
            <a:chOff x="1236000" y="1697368"/>
            <a:chExt cx="9720000" cy="4058434"/>
          </a:xfrm>
        </p:grpSpPr>
        <p:pic>
          <p:nvPicPr>
            <p:cNvPr id="11" name="49629A8B-A7AB-4DE5-92B5-806EC13C08F7">
              <a:extLst>
                <a:ext uri="{FF2B5EF4-FFF2-40B4-BE49-F238E27FC236}">
                  <a16:creationId xmlns:a16="http://schemas.microsoft.com/office/drawing/2014/main" id="{459CF5DF-6DA5-48F9-B577-F492EC799B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000" y="1697368"/>
              <a:ext cx="1956277" cy="405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66F9892B-68D7-40C6-A1D8-306D74460AD9">
              <a:extLst>
                <a:ext uri="{FF2B5EF4-FFF2-40B4-BE49-F238E27FC236}">
                  <a16:creationId xmlns:a16="http://schemas.microsoft.com/office/drawing/2014/main" id="{C3F793E7-CD4B-4987-AF4A-3856BBEA99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207" y="1697368"/>
              <a:ext cx="1869518" cy="4050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81986F26-3E3E-427D-83F2-7F22F47973EA">
              <a:extLst>
                <a:ext uri="{FF2B5EF4-FFF2-40B4-BE49-F238E27FC236}">
                  <a16:creationId xmlns:a16="http://schemas.microsoft.com/office/drawing/2014/main" id="{820098D7-55FF-46F6-9C39-A304F7797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655" y="1697368"/>
              <a:ext cx="1863826" cy="40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5740C966-8FA8-468A-A7D7-59A9C9B7BC0C">
              <a:extLst>
                <a:ext uri="{FF2B5EF4-FFF2-40B4-BE49-F238E27FC236}">
                  <a16:creationId xmlns:a16="http://schemas.microsoft.com/office/drawing/2014/main" id="{9B0A5EE9-020D-4A8D-AF61-81A211B601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272" y="1697368"/>
              <a:ext cx="1951400" cy="4050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F304FFBA-CC4A-4D56-B870-4E4B84A38762">
              <a:extLst>
                <a:ext uri="{FF2B5EF4-FFF2-40B4-BE49-F238E27FC236}">
                  <a16:creationId xmlns:a16="http://schemas.microsoft.com/office/drawing/2014/main" id="{1FFB5272-12CF-445E-B962-E905B263F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6461" y="1700638"/>
              <a:ext cx="1879539" cy="4047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 flipV="1">
            <a:off x="3552885" y="569998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18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0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1" name="Picture 2" descr="C:\Users\1708002\Desktop\joiiup Logo-all工作用-02-02-0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73339" y="218162"/>
            <a:ext cx="2535544" cy="738768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1200149" y="465138"/>
            <a:ext cx="10166056" cy="506412"/>
          </a:xfrm>
        </p:spPr>
        <p:txBody>
          <a:bodyPr/>
          <a:lstStyle/>
          <a:p>
            <a:r>
              <a:rPr lang="zh-TW" altLang="en-US" sz="3600" dirty="0">
                <a:solidFill>
                  <a:schemeClr val="bg1"/>
                </a:solidFill>
              </a:rPr>
              <a:t>長期數據追蹤才能早期預防容易忽略的疾病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838986" y="1648047"/>
            <a:ext cx="9609148" cy="4154737"/>
            <a:chOff x="838986" y="1648047"/>
            <a:chExt cx="9609148" cy="4154737"/>
          </a:xfrm>
        </p:grpSpPr>
        <p:grpSp>
          <p:nvGrpSpPr>
            <p:cNvPr id="36" name="群組 35"/>
            <p:cNvGrpSpPr/>
            <p:nvPr/>
          </p:nvGrpSpPr>
          <p:grpSpPr>
            <a:xfrm>
              <a:off x="838986" y="1648047"/>
              <a:ext cx="9609148" cy="4154737"/>
              <a:chOff x="2138659" y="2272667"/>
              <a:chExt cx="7537501" cy="3185988"/>
            </a:xfrm>
            <a:noFill/>
          </p:grpSpPr>
          <p:sp>
            <p:nvSpPr>
              <p:cNvPr id="2" name="文字方塊 1"/>
              <p:cNvSpPr txBox="1"/>
              <p:nvPr/>
            </p:nvSpPr>
            <p:spPr>
              <a:xfrm>
                <a:off x="2249576" y="3253563"/>
                <a:ext cx="2613495" cy="30681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b="1" dirty="0">
                    <a:solidFill>
                      <a:schemeClr val="bg1"/>
                    </a:solidFill>
                  </a:rPr>
                  <a:t>Anxiety/Depression </a:t>
                </a:r>
                <a:r>
                  <a:rPr lang="zh-TW" altLang="en-US" sz="2000" b="1" dirty="0">
                    <a:solidFill>
                      <a:schemeClr val="bg1"/>
                    </a:solidFill>
                  </a:rPr>
                  <a:t>焦慮</a:t>
                </a:r>
              </a:p>
            </p:txBody>
          </p:sp>
          <p:sp>
            <p:nvSpPr>
              <p:cNvPr id="8" name="文字方塊 7"/>
              <p:cNvSpPr txBox="1"/>
              <p:nvPr/>
            </p:nvSpPr>
            <p:spPr>
              <a:xfrm>
                <a:off x="2796766" y="3813570"/>
                <a:ext cx="2090623" cy="30681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b="1" dirty="0">
                    <a:solidFill>
                      <a:schemeClr val="bg1"/>
                    </a:solidFill>
                  </a:rPr>
                  <a:t>Prediabetes </a:t>
                </a:r>
                <a:r>
                  <a:rPr lang="zh-TW" altLang="en-US" sz="2000" b="1" dirty="0">
                    <a:solidFill>
                      <a:schemeClr val="bg1"/>
                    </a:solidFill>
                  </a:rPr>
                  <a:t>糖尿病</a:t>
                </a:r>
              </a:p>
            </p:txBody>
          </p:sp>
          <p:sp>
            <p:nvSpPr>
              <p:cNvPr id="9" name="文字方塊 8"/>
              <p:cNvSpPr txBox="1"/>
              <p:nvPr/>
            </p:nvSpPr>
            <p:spPr>
              <a:xfrm>
                <a:off x="2138659" y="4391270"/>
                <a:ext cx="2717329" cy="30681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b="1" dirty="0">
                    <a:solidFill>
                      <a:schemeClr val="bg1"/>
                    </a:solidFill>
                  </a:rPr>
                  <a:t>Sleep Apnea </a:t>
                </a:r>
                <a:r>
                  <a:rPr lang="zh-TW" altLang="en-US" sz="2000" b="1" dirty="0">
                    <a:solidFill>
                      <a:schemeClr val="bg1"/>
                    </a:solidFill>
                  </a:rPr>
                  <a:t>睡眠呼吸暫停</a:t>
                </a:r>
              </a:p>
            </p:txBody>
          </p:sp>
          <p:sp>
            <p:nvSpPr>
              <p:cNvPr id="10" name="文字方塊 9"/>
              <p:cNvSpPr txBox="1"/>
              <p:nvPr/>
            </p:nvSpPr>
            <p:spPr>
              <a:xfrm>
                <a:off x="7161771" y="2272667"/>
                <a:ext cx="2133624" cy="30681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b="1" dirty="0">
                    <a:solidFill>
                      <a:schemeClr val="bg1"/>
                    </a:solidFill>
                  </a:rPr>
                  <a:t>Resting HR </a:t>
                </a:r>
                <a:r>
                  <a:rPr lang="zh-TW" altLang="en-US" sz="2000" b="1" dirty="0">
                    <a:solidFill>
                      <a:schemeClr val="bg1"/>
                    </a:solidFill>
                  </a:rPr>
                  <a:t>靜止心率</a:t>
                </a:r>
              </a:p>
            </p:txBody>
          </p:sp>
          <p:sp>
            <p:nvSpPr>
              <p:cNvPr id="11" name="文字方塊 10"/>
              <p:cNvSpPr txBox="1"/>
              <p:nvPr/>
            </p:nvSpPr>
            <p:spPr>
              <a:xfrm>
                <a:off x="7165309" y="2807855"/>
                <a:ext cx="1458848" cy="306817"/>
              </a:xfrm>
              <a:prstGeom prst="rect">
                <a:avLst/>
              </a:prstGeom>
              <a:grpFill/>
              <a:ln w="381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b="1" dirty="0">
                    <a:solidFill>
                      <a:schemeClr val="bg1"/>
                    </a:solidFill>
                  </a:rPr>
                  <a:t>HRV </a:t>
                </a:r>
                <a:r>
                  <a:rPr lang="zh-TW" altLang="en-US" sz="2000" b="1" dirty="0">
                    <a:solidFill>
                      <a:schemeClr val="bg1"/>
                    </a:solidFill>
                  </a:rPr>
                  <a:t>心率變異</a:t>
                </a:r>
              </a:p>
            </p:txBody>
          </p:sp>
          <p:sp>
            <p:nvSpPr>
              <p:cNvPr id="12" name="文字方塊 11"/>
              <p:cNvSpPr txBox="1"/>
              <p:nvPr/>
            </p:nvSpPr>
            <p:spPr>
              <a:xfrm>
                <a:off x="7194184" y="3331183"/>
                <a:ext cx="2481976" cy="30681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b="1" dirty="0">
                    <a:solidFill>
                      <a:schemeClr val="bg1"/>
                    </a:solidFill>
                  </a:rPr>
                  <a:t>All Day Stress </a:t>
                </a:r>
                <a:r>
                  <a:rPr lang="zh-TW" altLang="en-US" sz="2000" b="1" dirty="0">
                    <a:solidFill>
                      <a:schemeClr val="bg1"/>
                    </a:solidFill>
                  </a:rPr>
                  <a:t>全天壓力</a:t>
                </a:r>
              </a:p>
            </p:txBody>
          </p:sp>
          <p:sp>
            <p:nvSpPr>
              <p:cNvPr id="13" name="文字方塊 12"/>
              <p:cNvSpPr txBox="1"/>
              <p:nvPr/>
            </p:nvSpPr>
            <p:spPr>
              <a:xfrm>
                <a:off x="7202028" y="3913172"/>
                <a:ext cx="2021161" cy="30681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b="1" dirty="0">
                    <a:solidFill>
                      <a:schemeClr val="bg1"/>
                    </a:solidFill>
                  </a:rPr>
                  <a:t>Pulse </a:t>
                </a:r>
                <a:r>
                  <a:rPr lang="en-US" altLang="zh-TW" sz="2000" b="1" dirty="0" err="1">
                    <a:solidFill>
                      <a:schemeClr val="bg1"/>
                    </a:solidFill>
                  </a:rPr>
                  <a:t>Oxg</a:t>
                </a:r>
                <a:r>
                  <a:rPr lang="en-US" altLang="zh-TW" sz="2000" b="1" dirty="0">
                    <a:solidFill>
                      <a:schemeClr val="bg1"/>
                    </a:solidFill>
                  </a:rPr>
                  <a:t> </a:t>
                </a:r>
                <a:r>
                  <a:rPr lang="zh-TW" altLang="en-US" sz="2000" b="1" dirty="0">
                    <a:solidFill>
                      <a:schemeClr val="bg1"/>
                    </a:solidFill>
                  </a:rPr>
                  <a:t>血氧濃度</a:t>
                </a:r>
              </a:p>
            </p:txBody>
          </p:sp>
          <p:sp>
            <p:nvSpPr>
              <p:cNvPr id="14" name="文字方塊 13"/>
              <p:cNvSpPr txBox="1"/>
              <p:nvPr/>
            </p:nvSpPr>
            <p:spPr>
              <a:xfrm>
                <a:off x="7198085" y="4412536"/>
                <a:ext cx="2161287" cy="30681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b="1" dirty="0">
                    <a:solidFill>
                      <a:schemeClr val="bg1"/>
                    </a:solidFill>
                  </a:rPr>
                  <a:t>Respiration </a:t>
                </a:r>
                <a:r>
                  <a:rPr lang="zh-TW" altLang="en-US" sz="2000" b="1" dirty="0">
                    <a:solidFill>
                      <a:schemeClr val="bg1"/>
                    </a:solidFill>
                  </a:rPr>
                  <a:t>呼吸作用</a:t>
                </a:r>
              </a:p>
            </p:txBody>
          </p:sp>
          <p:sp>
            <p:nvSpPr>
              <p:cNvPr id="15" name="文字方塊 14"/>
              <p:cNvSpPr txBox="1"/>
              <p:nvPr/>
            </p:nvSpPr>
            <p:spPr>
              <a:xfrm>
                <a:off x="7212256" y="4915825"/>
                <a:ext cx="2304430" cy="54283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b="1" dirty="0">
                    <a:solidFill>
                      <a:schemeClr val="bg1"/>
                    </a:solidFill>
                  </a:rPr>
                  <a:t>Sleep(deep, light,</a:t>
                </a:r>
              </a:p>
              <a:p>
                <a:r>
                  <a:rPr lang="en-US" altLang="zh-TW" sz="2000" b="1" dirty="0">
                    <a:solidFill>
                      <a:schemeClr val="bg1"/>
                    </a:solidFill>
                  </a:rPr>
                  <a:t>REM, awake) </a:t>
                </a:r>
                <a:r>
                  <a:rPr lang="zh-TW" altLang="en-US" sz="2000" b="1" dirty="0">
                    <a:solidFill>
                      <a:schemeClr val="bg1"/>
                    </a:solidFill>
                  </a:rPr>
                  <a:t>睡眠品質</a:t>
                </a:r>
              </a:p>
            </p:txBody>
          </p:sp>
          <p:cxnSp>
            <p:nvCxnSpPr>
              <p:cNvPr id="4" name="直線單箭頭接點 3"/>
              <p:cNvCxnSpPr>
                <a:cxnSpLocks/>
                <a:stCxn id="2" idx="3"/>
                <a:endCxn id="11" idx="1"/>
              </p:cNvCxnSpPr>
              <p:nvPr/>
            </p:nvCxnSpPr>
            <p:spPr>
              <a:xfrm flipV="1">
                <a:off x="4863071" y="2961264"/>
                <a:ext cx="2302238" cy="445708"/>
              </a:xfrm>
              <a:prstGeom prst="straightConnector1">
                <a:avLst/>
              </a:prstGeom>
              <a:grpFill/>
              <a:ln w="38100">
                <a:solidFill>
                  <a:srgbClr val="2B234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接點 5"/>
              <p:cNvCxnSpPr>
                <a:cxnSpLocks/>
                <a:stCxn id="2" idx="3"/>
                <a:endCxn id="12" idx="1"/>
              </p:cNvCxnSpPr>
              <p:nvPr/>
            </p:nvCxnSpPr>
            <p:spPr>
              <a:xfrm>
                <a:off x="4863071" y="3406972"/>
                <a:ext cx="2331113" cy="77620"/>
              </a:xfrm>
              <a:prstGeom prst="line">
                <a:avLst/>
              </a:prstGeom>
              <a:grpFill/>
              <a:ln w="38100">
                <a:solidFill>
                  <a:srgbClr val="2B234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接點 16"/>
              <p:cNvCxnSpPr>
                <a:cxnSpLocks/>
                <a:stCxn id="2" idx="3"/>
                <a:endCxn id="15" idx="1"/>
              </p:cNvCxnSpPr>
              <p:nvPr/>
            </p:nvCxnSpPr>
            <p:spPr>
              <a:xfrm>
                <a:off x="4863071" y="3406972"/>
                <a:ext cx="2349185" cy="1780268"/>
              </a:xfrm>
              <a:prstGeom prst="line">
                <a:avLst/>
              </a:prstGeom>
              <a:grpFill/>
              <a:ln w="38100">
                <a:solidFill>
                  <a:srgbClr val="2B234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接點 18"/>
              <p:cNvCxnSpPr>
                <a:cxnSpLocks/>
                <a:stCxn id="9" idx="3"/>
                <a:endCxn id="10" idx="1"/>
              </p:cNvCxnSpPr>
              <p:nvPr/>
            </p:nvCxnSpPr>
            <p:spPr>
              <a:xfrm flipV="1">
                <a:off x="4855988" y="2426076"/>
                <a:ext cx="2305783" cy="2118603"/>
              </a:xfrm>
              <a:prstGeom prst="line">
                <a:avLst/>
              </a:prstGeom>
              <a:grpFill/>
              <a:ln w="381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單箭頭接點 20"/>
              <p:cNvCxnSpPr>
                <a:cxnSpLocks/>
                <a:stCxn id="9" idx="3"/>
                <a:endCxn id="11" idx="1"/>
              </p:cNvCxnSpPr>
              <p:nvPr/>
            </p:nvCxnSpPr>
            <p:spPr>
              <a:xfrm flipV="1">
                <a:off x="4855988" y="2961264"/>
                <a:ext cx="2309321" cy="1583415"/>
              </a:xfrm>
              <a:prstGeom prst="straightConnector1">
                <a:avLst/>
              </a:prstGeom>
              <a:grpFill/>
              <a:ln w="381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接點 22"/>
              <p:cNvCxnSpPr>
                <a:cxnSpLocks/>
                <a:stCxn id="9" idx="3"/>
                <a:endCxn id="13" idx="1"/>
              </p:cNvCxnSpPr>
              <p:nvPr/>
            </p:nvCxnSpPr>
            <p:spPr>
              <a:xfrm flipV="1">
                <a:off x="4855988" y="4066581"/>
                <a:ext cx="2346040" cy="478098"/>
              </a:xfrm>
              <a:prstGeom prst="line">
                <a:avLst/>
              </a:prstGeom>
              <a:grpFill/>
              <a:ln w="381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/>
              <p:cNvCxnSpPr>
                <a:cxnSpLocks/>
                <a:stCxn id="9" idx="3"/>
                <a:endCxn id="14" idx="1"/>
              </p:cNvCxnSpPr>
              <p:nvPr/>
            </p:nvCxnSpPr>
            <p:spPr>
              <a:xfrm>
                <a:off x="4855988" y="4544679"/>
                <a:ext cx="2342097" cy="21266"/>
              </a:xfrm>
              <a:prstGeom prst="line">
                <a:avLst/>
              </a:prstGeom>
              <a:grpFill/>
              <a:ln w="381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>
                <a:cxnSpLocks/>
                <a:stCxn id="9" idx="3"/>
                <a:endCxn id="15" idx="1"/>
              </p:cNvCxnSpPr>
              <p:nvPr/>
            </p:nvCxnSpPr>
            <p:spPr>
              <a:xfrm>
                <a:off x="4855988" y="4544679"/>
                <a:ext cx="2356268" cy="642561"/>
              </a:xfrm>
              <a:prstGeom prst="line">
                <a:avLst/>
              </a:prstGeom>
              <a:grpFill/>
              <a:ln w="381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/>
              <p:cNvCxnSpPr>
                <a:cxnSpLocks/>
                <a:stCxn id="8" idx="3"/>
                <a:endCxn id="10" idx="1"/>
              </p:cNvCxnSpPr>
              <p:nvPr/>
            </p:nvCxnSpPr>
            <p:spPr>
              <a:xfrm flipV="1">
                <a:off x="4887389" y="2426076"/>
                <a:ext cx="2274382" cy="1540903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>
                <a:cxnSpLocks/>
                <a:stCxn id="8" idx="3"/>
                <a:endCxn id="11" idx="1"/>
              </p:cNvCxnSpPr>
              <p:nvPr/>
            </p:nvCxnSpPr>
            <p:spPr>
              <a:xfrm flipV="1">
                <a:off x="4887389" y="2961264"/>
                <a:ext cx="2277919" cy="1005715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>
                <a:cxnSpLocks/>
                <a:stCxn id="8" idx="3"/>
                <a:endCxn id="15" idx="1"/>
              </p:cNvCxnSpPr>
              <p:nvPr/>
            </p:nvCxnSpPr>
            <p:spPr>
              <a:xfrm>
                <a:off x="4887389" y="3966978"/>
                <a:ext cx="2324866" cy="1220262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文字方塊 23"/>
            <p:cNvSpPr txBox="1"/>
            <p:nvPr/>
          </p:nvSpPr>
          <p:spPr>
            <a:xfrm>
              <a:off x="2619850" y="5158692"/>
              <a:ext cx="16611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solidFill>
                    <a:schemeClr val="bg1"/>
                  </a:solidFill>
                </a:rPr>
                <a:t>CVD </a:t>
              </a:r>
              <a:r>
                <a:rPr lang="zh-TW" altLang="en-US" sz="2000" b="1" dirty="0">
                  <a:solidFill>
                    <a:schemeClr val="bg1"/>
                  </a:solidFill>
                </a:rPr>
                <a:t>心血管</a:t>
              </a:r>
            </a:p>
          </p:txBody>
        </p:sp>
      </p:grpSp>
      <p:sp>
        <p:nvSpPr>
          <p:cNvPr id="26" name="文字方塊 25"/>
          <p:cNvSpPr txBox="1"/>
          <p:nvPr/>
        </p:nvSpPr>
        <p:spPr>
          <a:xfrm>
            <a:off x="7321207" y="5917177"/>
            <a:ext cx="2644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VO2max </a:t>
            </a:r>
            <a:r>
              <a:rPr lang="zh-TW" altLang="en-US" sz="2000" b="1" dirty="0">
                <a:solidFill>
                  <a:schemeClr val="bg1"/>
                </a:solidFill>
              </a:rPr>
              <a:t>最大攝氧量</a:t>
            </a:r>
          </a:p>
        </p:txBody>
      </p:sp>
      <p:cxnSp>
        <p:nvCxnSpPr>
          <p:cNvPr id="16" name="直線單箭頭接點 15"/>
          <p:cNvCxnSpPr>
            <a:cxnSpLocks/>
            <a:stCxn id="24" idx="3"/>
            <a:endCxn id="26" idx="1"/>
          </p:cNvCxnSpPr>
          <p:nvPr/>
        </p:nvCxnSpPr>
        <p:spPr>
          <a:xfrm>
            <a:off x="4281034" y="5358747"/>
            <a:ext cx="3040173" cy="758485"/>
          </a:xfrm>
          <a:prstGeom prst="straightConnector1">
            <a:avLst/>
          </a:prstGeom>
          <a:ln w="38100">
            <a:solidFill>
              <a:srgbClr val="DA05D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>
            <a:cxnSpLocks/>
            <a:stCxn id="24" idx="3"/>
            <a:endCxn id="10" idx="1"/>
          </p:cNvCxnSpPr>
          <p:nvPr/>
        </p:nvCxnSpPr>
        <p:spPr>
          <a:xfrm flipV="1">
            <a:off x="4281034" y="1848102"/>
            <a:ext cx="2961643" cy="3510645"/>
          </a:xfrm>
          <a:prstGeom prst="straightConnector1">
            <a:avLst/>
          </a:prstGeom>
          <a:ln w="38100">
            <a:solidFill>
              <a:srgbClr val="DA05D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>
            <a:cxnSpLocks/>
            <a:stCxn id="24" idx="3"/>
            <a:endCxn id="11" idx="1"/>
          </p:cNvCxnSpPr>
          <p:nvPr/>
        </p:nvCxnSpPr>
        <p:spPr>
          <a:xfrm flipV="1">
            <a:off x="4281034" y="2546022"/>
            <a:ext cx="2966153" cy="2812725"/>
          </a:xfrm>
          <a:prstGeom prst="straightConnector1">
            <a:avLst/>
          </a:prstGeom>
          <a:ln w="38100">
            <a:solidFill>
              <a:srgbClr val="DA05D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>
            <a:cxnSpLocks/>
            <a:stCxn id="2" idx="3"/>
            <a:endCxn id="14" idx="1"/>
          </p:cNvCxnSpPr>
          <p:nvPr/>
        </p:nvCxnSpPr>
        <p:spPr>
          <a:xfrm>
            <a:off x="4312190" y="3127255"/>
            <a:ext cx="2976781" cy="1511376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  <p:sp>
        <p:nvSpPr>
          <p:cNvPr id="32" name="文字方塊 31"/>
          <p:cNvSpPr txBox="1"/>
          <p:nvPr/>
        </p:nvSpPr>
        <p:spPr>
          <a:xfrm>
            <a:off x="2215299" y="2282099"/>
            <a:ext cx="202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Dementia </a:t>
            </a:r>
            <a:r>
              <a:rPr lang="zh-TW" altLang="en-US" sz="2000" b="1" dirty="0">
                <a:solidFill>
                  <a:schemeClr val="bg1"/>
                </a:solidFill>
              </a:rPr>
              <a:t>失智</a:t>
            </a:r>
          </a:p>
        </p:txBody>
      </p:sp>
      <p:cxnSp>
        <p:nvCxnSpPr>
          <p:cNvPr id="34" name="直線接點 33"/>
          <p:cNvCxnSpPr>
            <a:cxnSpLocks/>
            <a:stCxn id="32" idx="3"/>
            <a:endCxn id="10" idx="1"/>
          </p:cNvCxnSpPr>
          <p:nvPr/>
        </p:nvCxnSpPr>
        <p:spPr>
          <a:xfrm flipV="1">
            <a:off x="4240053" y="1848102"/>
            <a:ext cx="3002624" cy="634052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/>
          <p:cNvCxnSpPr>
            <a:cxnSpLocks/>
            <a:stCxn id="32" idx="3"/>
            <a:endCxn id="26" idx="1"/>
          </p:cNvCxnSpPr>
          <p:nvPr/>
        </p:nvCxnSpPr>
        <p:spPr>
          <a:xfrm>
            <a:off x="4240053" y="2482154"/>
            <a:ext cx="3081154" cy="363507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>
            <a:cxnSpLocks/>
            <a:stCxn id="32" idx="3"/>
          </p:cNvCxnSpPr>
          <p:nvPr/>
        </p:nvCxnSpPr>
        <p:spPr>
          <a:xfrm>
            <a:off x="4240053" y="2482154"/>
            <a:ext cx="3002622" cy="6387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>
            <a:cxnSpLocks/>
            <a:stCxn id="32" idx="3"/>
            <a:endCxn id="15" idx="1"/>
          </p:cNvCxnSpPr>
          <p:nvPr/>
        </p:nvCxnSpPr>
        <p:spPr>
          <a:xfrm>
            <a:off x="4240053" y="2482154"/>
            <a:ext cx="3066984" cy="2966687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>
            <a:cxnSpLocks/>
            <a:stCxn id="24" idx="3"/>
            <a:endCxn id="14" idx="1"/>
          </p:cNvCxnSpPr>
          <p:nvPr/>
        </p:nvCxnSpPr>
        <p:spPr>
          <a:xfrm flipV="1">
            <a:off x="4281034" y="4638631"/>
            <a:ext cx="3007938" cy="720116"/>
          </a:xfrm>
          <a:prstGeom prst="straightConnector1">
            <a:avLst/>
          </a:prstGeom>
          <a:ln w="38100">
            <a:solidFill>
              <a:srgbClr val="DA05D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920050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健康指數</a:t>
            </a:r>
            <a:r>
              <a:rPr lang="en-US" altLang="zh-TW" dirty="0">
                <a:solidFill>
                  <a:schemeClr val="bg1"/>
                </a:solidFill>
              </a:rPr>
              <a:t>AI</a:t>
            </a:r>
            <a:r>
              <a:rPr lang="zh-TW" altLang="en-US" dirty="0">
                <a:solidFill>
                  <a:schemeClr val="bg1"/>
                </a:solidFill>
              </a:rPr>
              <a:t>雷達圖       </a:t>
            </a:r>
            <a:r>
              <a:rPr lang="zh-TW" altLang="en-US" dirty="0">
                <a:solidFill>
                  <a:srgbClr val="66FFFF"/>
                </a:solidFill>
                <a:sym typeface="Wingdings" panose="05000000000000000000" pitchFamily="2" charset="2"/>
              </a:rPr>
              <a:t>告知健康餘額</a:t>
            </a:r>
            <a:endParaRPr lang="zh-TW" altLang="en-US" dirty="0">
              <a:solidFill>
                <a:srgbClr val="66FFFF"/>
              </a:solidFill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207" y="1252817"/>
            <a:ext cx="8764243" cy="5004393"/>
          </a:xfrm>
          <a:prstGeom prst="rect">
            <a:avLst/>
          </a:prstGeom>
          <a:noFill/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ADFDBA3C-E39B-41B1-A8ED-241CEA059DFE}"/>
              </a:ext>
            </a:extLst>
          </p:cNvPr>
          <p:cNvSpPr txBox="1"/>
          <p:nvPr/>
        </p:nvSpPr>
        <p:spPr>
          <a:xfrm flipH="1">
            <a:off x="3793458" y="1266024"/>
            <a:ext cx="1387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/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心電圖</a:t>
            </a:r>
          </a:p>
          <a:p>
            <a:pPr marL="88900" indent="-88900"/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血壓</a:t>
            </a:r>
            <a:endParaRPr lang="en-US" altLang="zh-TW" sz="16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/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血糖</a:t>
            </a:r>
            <a:endParaRPr lang="en-US" altLang="zh-TW" sz="16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/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血脂</a:t>
            </a:r>
            <a:endParaRPr lang="en-US" altLang="zh-TW" sz="16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/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尿酸</a:t>
            </a:r>
            <a:endParaRPr lang="en-US" altLang="zh-TW" sz="16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6A0DABD-5072-4835-903D-9B075817EF2C}"/>
              </a:ext>
            </a:extLst>
          </p:cNvPr>
          <p:cNvSpPr txBox="1"/>
          <p:nvPr/>
        </p:nvSpPr>
        <p:spPr>
          <a:xfrm flipH="1">
            <a:off x="1445465" y="3007328"/>
            <a:ext cx="126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/>
            <a:r>
              <a:rPr lang="en-US" altLang="zh-TW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SDNN</a:t>
            </a:r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16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/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壓力指數</a:t>
            </a:r>
            <a:endParaRPr lang="en-US" altLang="zh-TW" sz="16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F106839-08B2-4316-B1FE-5DCC86EB4FB8}"/>
              </a:ext>
            </a:extLst>
          </p:cNvPr>
          <p:cNvSpPr txBox="1"/>
          <p:nvPr/>
        </p:nvSpPr>
        <p:spPr>
          <a:xfrm flipH="1">
            <a:off x="2817890" y="4880854"/>
            <a:ext cx="12503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/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深度睡眠</a:t>
            </a:r>
            <a:endParaRPr lang="en-US" altLang="zh-TW" sz="16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/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淺度睡眠</a:t>
            </a:r>
            <a:endParaRPr lang="en-US" altLang="zh-TW" sz="16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/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快速動眼</a:t>
            </a:r>
            <a:endParaRPr lang="en-US" altLang="zh-TW" sz="16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/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清醒</a:t>
            </a:r>
            <a:endParaRPr lang="en-US" altLang="zh-TW" sz="16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/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血氧</a:t>
            </a:r>
            <a:endParaRPr lang="en-US" altLang="zh-TW" sz="16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A427485-DB57-423A-9F40-E2D8F4A63239}"/>
              </a:ext>
            </a:extLst>
          </p:cNvPr>
          <p:cNvSpPr txBox="1"/>
          <p:nvPr/>
        </p:nvSpPr>
        <p:spPr>
          <a:xfrm flipH="1">
            <a:off x="7908061" y="5287571"/>
            <a:ext cx="1387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/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安靜心率</a:t>
            </a:r>
            <a:endParaRPr lang="en-US" altLang="zh-TW" sz="16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/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心跳恢復率</a:t>
            </a:r>
            <a:endParaRPr lang="en-US" altLang="zh-TW" sz="16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/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最大攝氧量</a:t>
            </a:r>
            <a:endParaRPr lang="en-US" altLang="zh-TW" sz="16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A95A472-E487-4E82-89D7-5E4C3FB48BFF}"/>
              </a:ext>
            </a:extLst>
          </p:cNvPr>
          <p:cNvSpPr txBox="1"/>
          <p:nvPr/>
        </p:nvSpPr>
        <p:spPr>
          <a:xfrm flipH="1">
            <a:off x="9136786" y="2788253"/>
            <a:ext cx="1387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/>
            <a:r>
              <a:rPr lang="en-US" altLang="zh-TW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BMI</a:t>
            </a:r>
          </a:p>
          <a:p>
            <a:pPr marL="88900" indent="-88900"/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腰臀圍</a:t>
            </a:r>
            <a:endParaRPr lang="en-US" altLang="zh-TW" sz="16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/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體脂肪</a:t>
            </a:r>
            <a:endParaRPr lang="en-US" altLang="zh-TW" sz="16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/>
            <a:r>
              <a:rPr lang="zh-TW" altLang="en-US" sz="1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骨骼肌</a:t>
            </a:r>
            <a:endParaRPr lang="en-US" altLang="zh-TW" sz="16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4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 rot="10800000">
            <a:off x="4608811" y="1589551"/>
            <a:ext cx="460659" cy="229723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25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等腰三角形 25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2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 rot="10800000">
            <a:off x="2265661" y="3123076"/>
            <a:ext cx="460659" cy="229723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33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4" name="等腰三角形 33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5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 rot="10800000">
            <a:off x="3475336" y="5828176"/>
            <a:ext cx="460659" cy="229723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37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8" name="等腰三角形 37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9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>
            <a:off x="8628361" y="3123076"/>
            <a:ext cx="460659" cy="229723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41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2" name="等腰三角形 41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3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4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>
            <a:off x="7399636" y="5828176"/>
            <a:ext cx="460659" cy="229723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45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6" name="等腰三角形 45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7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1" name="Picture 2" descr="C:\Users\1708002\Desktop\joiiup Logo-all工作用-02-02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73339" y="218162"/>
            <a:ext cx="2535544" cy="738768"/>
          </a:xfrm>
          <a:prstGeom prst="rect">
            <a:avLst/>
          </a:prstGeom>
          <a:noFill/>
        </p:spPr>
      </p:pic>
      <p:grpSp>
        <p:nvGrpSpPr>
          <p:cNvPr id="48" name="组合 99">
            <a:extLst>
              <a:ext uri="{FF2B5EF4-FFF2-40B4-BE49-F238E27FC236}">
                <a16:creationId xmlns:a16="http://schemas.microsoft.com/office/drawing/2014/main" id="{F338EC08-6BF5-4AE2-9F25-FD063569378F}"/>
              </a:ext>
            </a:extLst>
          </p:cNvPr>
          <p:cNvGrpSpPr/>
          <p:nvPr/>
        </p:nvGrpSpPr>
        <p:grpSpPr>
          <a:xfrm flipV="1">
            <a:off x="4775629" y="591263"/>
            <a:ext cx="531790" cy="265195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49" name="椭圆 100">
              <a:extLst>
                <a:ext uri="{FF2B5EF4-FFF2-40B4-BE49-F238E27FC236}">
                  <a16:creationId xmlns:a16="http://schemas.microsoft.com/office/drawing/2014/main" id="{1A2A91B5-8F65-49CA-B5D5-A5F4B9898DA8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0" name="等腰三角形 49">
              <a:extLst>
                <a:ext uri="{FF2B5EF4-FFF2-40B4-BE49-F238E27FC236}">
                  <a16:creationId xmlns:a16="http://schemas.microsoft.com/office/drawing/2014/main" id="{FE890F86-58E2-4BF3-8A06-60B1DBB5A83F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1" name="椭圆 102">
              <a:extLst>
                <a:ext uri="{FF2B5EF4-FFF2-40B4-BE49-F238E27FC236}">
                  <a16:creationId xmlns:a16="http://schemas.microsoft.com/office/drawing/2014/main" id="{B4067999-F605-48DA-8512-EA6B68E76B19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1"/>
          <p:cNvSpPr>
            <a:spLocks noGrp="1"/>
          </p:cNvSpPr>
          <p:nvPr>
            <p:ph idx="10"/>
          </p:nvPr>
        </p:nvSpPr>
        <p:spPr>
          <a:xfrm>
            <a:off x="2246239" y="1634149"/>
            <a:ext cx="8543925" cy="40125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kern="0" dirty="0"/>
              <a:t>病假時間減少 </a:t>
            </a:r>
            <a:r>
              <a:rPr lang="en-US" altLang="zh-TW" sz="3200" kern="0" dirty="0">
                <a:solidFill>
                  <a:srgbClr val="66FFFF"/>
                </a:solidFill>
              </a:rPr>
              <a:t>36%</a:t>
            </a:r>
            <a:r>
              <a:rPr lang="en-US" altLang="zh-TW" sz="1800" kern="0" baseline="30000" dirty="0">
                <a:solidFill>
                  <a:srgbClr val="66FFFF"/>
                </a:solidFill>
              </a:rPr>
              <a:t>[2]</a:t>
            </a:r>
          </a:p>
          <a:p>
            <a:pPr>
              <a:lnSpc>
                <a:spcPct val="150000"/>
              </a:lnSpc>
            </a:pPr>
            <a:endParaRPr lang="en-US" altLang="zh-TW" sz="3200" kern="0" baseline="30000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kern="0" dirty="0"/>
              <a:t>生產率提高 </a:t>
            </a:r>
            <a:r>
              <a:rPr lang="en-US" altLang="zh-TW" sz="3200" kern="0" dirty="0">
                <a:solidFill>
                  <a:srgbClr val="66FFFF"/>
                </a:solidFill>
              </a:rPr>
              <a:t>45</a:t>
            </a:r>
            <a:r>
              <a:rPr lang="de-DE" altLang="zh-TW" sz="3200" kern="0" dirty="0">
                <a:solidFill>
                  <a:srgbClr val="66FFFF"/>
                </a:solidFill>
              </a:rPr>
              <a:t>%</a:t>
            </a:r>
            <a:r>
              <a:rPr lang="de-DE" altLang="zh-TW" sz="1800" kern="0" baseline="30000" dirty="0">
                <a:solidFill>
                  <a:srgbClr val="66FFFF"/>
                </a:solidFill>
              </a:rPr>
              <a:t>[2]</a:t>
            </a:r>
          </a:p>
          <a:p>
            <a:pPr>
              <a:lnSpc>
                <a:spcPct val="150000"/>
              </a:lnSpc>
            </a:pPr>
            <a:endParaRPr lang="en-US" altLang="zh-TW" sz="3200" kern="0" baseline="30000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kern="0" dirty="0"/>
              <a:t>工作品質改善達 </a:t>
            </a:r>
            <a:r>
              <a:rPr lang="en-US" altLang="zh-TW" sz="3200" kern="0" dirty="0">
                <a:solidFill>
                  <a:srgbClr val="66FFFF"/>
                </a:solidFill>
              </a:rPr>
              <a:t>36%</a:t>
            </a:r>
            <a:r>
              <a:rPr lang="en-US" altLang="zh-TW" sz="1800" kern="0" baseline="30000" dirty="0">
                <a:solidFill>
                  <a:srgbClr val="66FFFF"/>
                </a:solidFill>
              </a:rPr>
              <a:t>[2]</a:t>
            </a:r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CF3BB43A-166C-4E8E-B73B-42B8083F0F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972" y="1421694"/>
            <a:ext cx="1239908" cy="1240070"/>
          </a:xfrm>
          <a:prstGeom prst="rect">
            <a:avLst/>
          </a:prstGeom>
        </p:spPr>
      </p:pic>
      <p:pic>
        <p:nvPicPr>
          <p:cNvPr id="7" name="Grafik 7">
            <a:extLst>
              <a:ext uri="{FF2B5EF4-FFF2-40B4-BE49-F238E27FC236}">
                <a16:creationId xmlns:a16="http://schemas.microsoft.com/office/drawing/2014/main" id="{F386F71B-D154-4D39-93BB-3F861B3A40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269" y="2871636"/>
            <a:ext cx="1239899" cy="1240061"/>
          </a:xfrm>
          <a:prstGeom prst="rect">
            <a:avLst/>
          </a:prstGeom>
        </p:spPr>
      </p:pic>
      <p:pic>
        <p:nvPicPr>
          <p:cNvPr id="8" name="Grafik 30">
            <a:extLst>
              <a:ext uri="{FF2B5EF4-FFF2-40B4-BE49-F238E27FC236}">
                <a16:creationId xmlns:a16="http://schemas.microsoft.com/office/drawing/2014/main" id="{929ECDE1-C00C-454F-A37A-AF1082987B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625" y="4312935"/>
            <a:ext cx="1239899" cy="1240061"/>
          </a:xfrm>
          <a:prstGeom prst="rect">
            <a:avLst/>
          </a:prstGeom>
        </p:spPr>
      </p:pic>
      <p:sp>
        <p:nvSpPr>
          <p:cNvPr id="9" name="內容版面配置區 1"/>
          <p:cNvSpPr txBox="1">
            <a:spLocks/>
          </p:cNvSpPr>
          <p:nvPr/>
        </p:nvSpPr>
        <p:spPr>
          <a:xfrm>
            <a:off x="6565007" y="2080466"/>
            <a:ext cx="5036111" cy="206836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00">
              <a:lnSpc>
                <a:spcPct val="170000"/>
              </a:lnSpc>
              <a:defRPr/>
            </a:pPr>
            <a:r>
              <a:rPr lang="zh-TW" altLang="en-US" sz="5100" b="1" kern="0" dirty="0">
                <a:solidFill>
                  <a:schemeClr val="bg1"/>
                </a:solidFill>
                <a:ea typeface="微軟正黑體" panose="020B0604030504040204" pitchFamily="34" charset="-120"/>
              </a:rPr>
              <a:t>每投資在員工健康  </a:t>
            </a:r>
            <a:r>
              <a:rPr lang="en-US" altLang="zh-TW" sz="6000" b="1" kern="0" dirty="0">
                <a:solidFill>
                  <a:srgbClr val="60EEEB"/>
                </a:solidFill>
                <a:ea typeface="微軟正黑體" panose="020B0604030504040204" pitchFamily="34" charset="-120"/>
              </a:rPr>
              <a:t>1</a:t>
            </a:r>
            <a:r>
              <a:rPr lang="zh-TW" altLang="en-US" sz="6000" b="1" kern="0" dirty="0">
                <a:solidFill>
                  <a:srgbClr val="60EEEB"/>
                </a:solidFill>
                <a:ea typeface="微軟正黑體" panose="020B0604030504040204" pitchFamily="34" charset="-120"/>
              </a:rPr>
              <a:t>元</a:t>
            </a:r>
            <a:endParaRPr lang="en-US" altLang="zh-TW" sz="6000" b="1" kern="0" dirty="0">
              <a:solidFill>
                <a:srgbClr val="60EEEB"/>
              </a:solidFill>
              <a:ea typeface="微軟正黑體" panose="020B0604030504040204" pitchFamily="34" charset="-120"/>
            </a:endParaRPr>
          </a:p>
          <a:p>
            <a:pPr defTabSz="342800">
              <a:lnSpc>
                <a:spcPct val="170000"/>
              </a:lnSpc>
              <a:defRPr/>
            </a:pPr>
            <a:r>
              <a:rPr lang="zh-TW" altLang="en-US" sz="5100" b="1" kern="0" dirty="0">
                <a:solidFill>
                  <a:schemeClr val="bg1"/>
                </a:solidFill>
                <a:ea typeface="微軟正黑體" panose="020B0604030504040204" pitchFamily="34" charset="-120"/>
              </a:rPr>
              <a:t>可獲得淨收益接近  </a:t>
            </a:r>
            <a:r>
              <a:rPr lang="en-US" altLang="zh-TW" sz="6000" b="1" kern="0" dirty="0">
                <a:solidFill>
                  <a:srgbClr val="60EEEB"/>
                </a:solidFill>
                <a:ea typeface="微軟正黑體" panose="020B0604030504040204" pitchFamily="34" charset="-120"/>
              </a:rPr>
              <a:t>60</a:t>
            </a:r>
            <a:r>
              <a:rPr lang="zh-TW" altLang="en-US" sz="6000" b="1" kern="0" dirty="0">
                <a:solidFill>
                  <a:srgbClr val="60EEEB"/>
                </a:solidFill>
                <a:ea typeface="微軟正黑體" panose="020B0604030504040204" pitchFamily="34" charset="-120"/>
              </a:rPr>
              <a:t>倍</a:t>
            </a:r>
            <a:r>
              <a:rPr lang="en-US" altLang="zh-TW" sz="2900" b="1" kern="0" baseline="30000" dirty="0">
                <a:solidFill>
                  <a:srgbClr val="60EEE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[1]</a:t>
            </a:r>
            <a:endParaRPr lang="de-DE" altLang="zh-TW" sz="2900" b="1" kern="0" dirty="0">
              <a:solidFill>
                <a:srgbClr val="60EEEB"/>
              </a:solidFill>
              <a:ea typeface="微軟正黑體" panose="020B0604030504040204" pitchFamily="34" charset="-120"/>
            </a:endParaRPr>
          </a:p>
          <a:p>
            <a:pPr defTabSz="342800">
              <a:defRPr/>
            </a:pPr>
            <a:endParaRPr lang="en-US" altLang="zh-TW" b="1" kern="0" dirty="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27626C13-DF61-43E0-850E-24A2D48B3E44}"/>
              </a:ext>
            </a:extLst>
          </p:cNvPr>
          <p:cNvSpPr txBox="1">
            <a:spLocks/>
          </p:cNvSpPr>
          <p:nvPr/>
        </p:nvSpPr>
        <p:spPr>
          <a:xfrm>
            <a:off x="995522" y="5765977"/>
            <a:ext cx="6537426" cy="6568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altLang="zh-TW" sz="12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1. Wijnen, B.F.M., Lokkerbol, J., Boot, C. </a:t>
            </a:r>
            <a:r>
              <a:rPr lang="nl-NL" altLang="zh-TW" sz="1200" b="1" i="1" dirty="0">
                <a:solidFill>
                  <a:schemeClr val="bg1"/>
                </a:solidFill>
                <a:ea typeface="微軟正黑體" panose="020B0604030504040204" pitchFamily="34" charset="-120"/>
              </a:rPr>
              <a:t>et al</a:t>
            </a:r>
            <a:r>
              <a:rPr lang="nl-NL" altLang="zh-TW" sz="12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.</a:t>
            </a:r>
            <a:r>
              <a:rPr lang="zh-TW" altLang="en-US" sz="12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2020.</a:t>
            </a:r>
          </a:p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2. American Heart Association</a:t>
            </a:r>
            <a:r>
              <a:rPr lang="en-US" altLang="zh-TW" sz="12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.</a:t>
            </a:r>
            <a:r>
              <a:rPr lang="zh-TW" altLang="en-US" sz="12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Workplace Health Solutions.</a:t>
            </a:r>
            <a:r>
              <a:rPr lang="zh-TW" altLang="en-US" sz="12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2018.</a:t>
            </a:r>
            <a:endParaRPr lang="de-DE" sz="12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11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6458049A-B657-4DFC-8AB9-38558FA4F25A}"/>
              </a:ext>
            </a:extLst>
          </p:cNvPr>
          <p:cNvSpPr txBox="1"/>
          <p:nvPr/>
        </p:nvSpPr>
        <p:spPr>
          <a:xfrm>
            <a:off x="1137262" y="323657"/>
            <a:ext cx="8537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+mn-ea"/>
              </a:rPr>
              <a:t>研究證實</a:t>
            </a:r>
            <a:r>
              <a:rPr lang="en-US" altLang="zh-TW" sz="4000" b="1" dirty="0">
                <a:solidFill>
                  <a:schemeClr val="bg1"/>
                </a:solidFill>
                <a:latin typeface="+mn-ea"/>
              </a:rPr>
              <a:t>:</a:t>
            </a:r>
            <a:r>
              <a:rPr lang="zh-TW" altLang="en-US" sz="4000" b="1" dirty="0">
                <a:solidFill>
                  <a:schemeClr val="bg1"/>
                </a:solidFill>
                <a:latin typeface="+mn-ea"/>
              </a:rPr>
              <a:t>員工愈健康，公司愈賺錢！</a:t>
            </a:r>
          </a:p>
        </p:txBody>
      </p:sp>
    </p:spTree>
    <p:extLst>
      <p:ext uri="{BB962C8B-B14F-4D97-AF65-F5344CB8AC3E}">
        <p14:creationId xmlns:p14="http://schemas.microsoft.com/office/powerpoint/2010/main" val="3204313366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604A0326-DE1B-4D81-B80D-0A840F30A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92" y="414668"/>
            <a:ext cx="10515600" cy="873657"/>
          </a:xfrm>
        </p:spPr>
        <p:txBody>
          <a:bodyPr>
            <a:normAutofit fontScale="90000"/>
          </a:bodyPr>
          <a:lstStyle/>
          <a:p>
            <a:r>
              <a:rPr lang="zh-TW" altLang="en-US" sz="3600" dirty="0"/>
              <a:t>個人化風險分析、運動飲食計畫</a:t>
            </a:r>
            <a:r>
              <a:rPr lang="zh-TW" altLang="en-US" sz="3600" dirty="0">
                <a:solidFill>
                  <a:schemeClr val="bg1"/>
                </a:solidFill>
              </a:rPr>
              <a:t>建議 </a:t>
            </a:r>
            <a:r>
              <a:rPr lang="en-US" altLang="zh-TW" sz="3600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zh-TW" altLang="en-US" sz="3600" dirty="0">
                <a:solidFill>
                  <a:srgbClr val="66FFFF"/>
                </a:solidFill>
                <a:sym typeface="Wingdings" panose="05000000000000000000" pitchFamily="2" charset="2"/>
              </a:rPr>
              <a:t>增加您的健康存款</a:t>
            </a:r>
            <a:endParaRPr lang="zh-TW" altLang="en-US" sz="3600" b="1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F860E4CE-DAAB-4FC3-9E41-DFAE33BBB4E8}"/>
              </a:ext>
            </a:extLst>
          </p:cNvPr>
          <p:cNvSpPr txBox="1">
            <a:spLocks/>
          </p:cNvSpPr>
          <p:nvPr/>
        </p:nvSpPr>
        <p:spPr>
          <a:xfrm>
            <a:off x="712381" y="823145"/>
            <a:ext cx="11227982" cy="8871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依據用戶數據提供個人化飲食與運動計畫推薦，提供專業人士線上諮詢服務。</a:t>
            </a:r>
          </a:p>
        </p:txBody>
      </p:sp>
      <p:pic>
        <p:nvPicPr>
          <p:cNvPr id="9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55810"/>
            <a:ext cx="2159000" cy="472626"/>
          </a:xfrm>
          <a:prstGeom prst="rect">
            <a:avLst/>
          </a:prstGeom>
          <a:noFill/>
        </p:spPr>
      </p:pic>
      <p:pic>
        <p:nvPicPr>
          <p:cNvPr id="2050" name="Picture 2" descr="https://attachments.office.net/owa/herman_chen%40joiiup.com/service.svc/s/GetAttachmentThumbnail?id=AAMkAGY0ZTQ2MGNmLWUxZDItNDY4My1hYTViLTZhYWU3MGRhNzQyZABGAAAAAADborpDrCPeT4oDItAipEQ0BwAr%2FaJ1%2F5qOTLgajbz6nQ4nAAAAAAENAAAr%2FaJ1%2F5qOTLgajbz6nQ4nAAgP8uLzAAABEgAQAJaQwVVrhf9Nu9LKITs3IjA%3D&amp;thumbnailType=2&amp;token=eyJhbGciOiJSUzI1NiIsImtpZCI6IkQ4OThGN0RDMjk2ODQ1MDk1RUUwREZGQ0MzODBBOTM5NjUwNDNFNjQiLCJ0eXAiOiJKV1QiLCJ4NXQiOiIySmozM0Nsb1JRbGU0Tl84dzRDcE9XVUVQbVEifQ.eyJvcmlnaW4iOiJodHRwczovL291dGxvb2sub2ZmaWNlLmNvbSIsInVjIjoiMGZlZTBmYjVhNGQzNGY0YjhhNDE0YzM4OTVhYjEwY2IiLCJzaWduaW5fc3RhdGUiOiJbXCJrbXNpXCJdIiwidmVyIjoiRXhjaGFuZ2UuQ2FsbGJhY2suVjEiLCJhcHBjdHhzZW5kZXIiOiJPd2FEb3dubG9hZEBmMWQ0ODRhMS1kZDliLTQ0MzUtYmMwZS1kMjQ0OTE1MTljMDMiLCJpc3NyaW5nIjoiV1ciLCJhcHBjdHgiOiJ7XCJtc2V4Y2hwcm90XCI6XCJvd2FcIixcInB1aWRcIjpcIjExNTM5NzcwMjUxODMxMTI3NDBcIixcInNjb3BlXCI6XCJPd2FEb3dubG9hZFwiLFwib2lkXCI6XCIyZjZjZjcyYi03NzRjLTQ2MzUtOGNiZi00MjAyMGQyYTBmNmNcIixcInByaW1hcnlzaWRcIjpcIlMtMS01LTIxLTI4NDU4NTY3OTItMjU4NDg1NzQzOS0xNjg3ODU2NDEwLTYyMDIyMTZcIn0iLCJuYmYiOjE2NjY3Nzg3MTMsImV4cCI6MTY2Njc3OTMxMywiaXNzIjoiMDAwMDAwMDItMDAwMC0wZmYxLWNlMDAtMDAwMDAwMDAwMDAwQGYxZDQ4NGExLWRkOWItNDQzNS1iYzBlLWQyNDQ5MTUxOWMwMyIsImF1ZCI6IjAwMDAwMDAyLTAwMDAtMGZmMS1jZTAwLTAwMDAwMDAwMDAwMC9hdHRhY2htZW50cy5vZmZpY2UubmV0QGYxZDQ4NGExLWRkOWItNDQzNS1iYzBlLWQyNDQ5MTUxOWMwMyIsImhhcHAiOiJvd2EifQ.GBQnuTceKDdgh7v1jmuZD4i7a1Rk6seDLiNa1vIYSUVcvsUTrXvn_Vm0MLfJMx2FIkROD5sxy0TlHypvExWvHqlI1-wemKXzp_MdgHtGdQ14XbnbBLA8M1CjOVO3bJYuBFY70Q2pKtPUe1QK3PaIVGfM2TdiDjJQy_s-gTcX5z9dXFkykfwPc_DUyXlbMH8rO2ZH82ao6pNhJOH7-VFIOk4cIB8UDUaOcP8Got97EFpoSUWliQcbsHHESe1z6WgIRklF6bVumhWrzIX9iq7vin1ikM0gnSu3awILEQW1cSAW4Ks9U3uGNqfWApsG6iUWirxz4yqPIpj9031_S9-Qxw&amp;X-OWA-CANARY=ChePqfvWqkm_2EdNLzVxEcCzjp85t9oYWtMS8IsSAU72_viLeiVbOgT9-VSx9JAsslKZIYRKxsU.&amp;owa=outlook.office.com&amp;scriptVer=20221014007.05&amp;animation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761" y="1456223"/>
            <a:ext cx="2469835" cy="529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ttachments.office.net/owa/herman_chen%40joiiup.com/service.svc/s/GetAttachmentThumbnail?id=AAMkAGY0ZTQ2MGNmLWUxZDItNDY4My1hYTViLTZhYWU3MGRhNzQyZABGAAAAAADborpDrCPeT4oDItAipEQ0BwAr%2FaJ1%2F5qOTLgajbz6nQ4nAAAAAAENAAAr%2FaJ1%2F5qOTLgajbz6nQ4nAAgP8uLzAAABEgAQAG%2FLIwWgEbxMhFnUag40Fss%3D&amp;thumbnailType=2&amp;token=eyJhbGciOiJSUzI1NiIsImtpZCI6IkQ4OThGN0RDMjk2ODQ1MDk1RUUwREZGQ0MzODBBOTM5NjUwNDNFNjQiLCJ0eXAiOiJKV1QiLCJ4NXQiOiIySmozM0Nsb1JRbGU0Tl84dzRDcE9XVUVQbVEifQ.eyJvcmlnaW4iOiJodHRwczovL291dGxvb2sub2ZmaWNlLmNvbSIsInVjIjoiMGZlZTBmYjVhNGQzNGY0YjhhNDE0YzM4OTVhYjEwY2IiLCJzaWduaW5fc3RhdGUiOiJbXCJrbXNpXCJdIiwidmVyIjoiRXhjaGFuZ2UuQ2FsbGJhY2suVjEiLCJhcHBjdHhzZW5kZXIiOiJPd2FEb3dubG9hZEBmMWQ0ODRhMS1kZDliLTQ0MzUtYmMwZS1kMjQ0OTE1MTljMDMiLCJpc3NyaW5nIjoiV1ciLCJhcHBjdHgiOiJ7XCJtc2V4Y2hwcm90XCI6XCJvd2FcIixcInB1aWRcIjpcIjExNTM5NzcwMjUxODMxMTI3NDBcIixcInNjb3BlXCI6XCJPd2FEb3dubG9hZFwiLFwib2lkXCI6XCIyZjZjZjcyYi03NzRjLTQ2MzUtOGNiZi00MjAyMGQyYTBmNmNcIixcInByaW1hcnlzaWRcIjpcIlMtMS01LTIxLTI4NDU4NTY3OTItMjU4NDg1NzQzOS0xNjg3ODU2NDEwLTYyMDIyMTZcIn0iLCJuYmYiOjE2NjY3Nzg3MTMsImV4cCI6MTY2Njc3OTMxMywiaXNzIjoiMDAwMDAwMDItMDAwMC0wZmYxLWNlMDAtMDAwMDAwMDAwMDAwQGYxZDQ4NGExLWRkOWItNDQzNS1iYzBlLWQyNDQ5MTUxOWMwMyIsImF1ZCI6IjAwMDAwMDAyLTAwMDAtMGZmMS1jZTAwLTAwMDAwMDAwMDAwMC9hdHRhY2htZW50cy5vZmZpY2UubmV0QGYxZDQ4NGExLWRkOWItNDQzNS1iYzBlLWQyNDQ5MTUxOWMwMyIsImhhcHAiOiJvd2EifQ.GBQnuTceKDdgh7v1jmuZD4i7a1Rk6seDLiNa1vIYSUVcvsUTrXvn_Vm0MLfJMx2FIkROD5sxy0TlHypvExWvHqlI1-wemKXzp_MdgHtGdQ14XbnbBLA8M1CjOVO3bJYuBFY70Q2pKtPUe1QK3PaIVGfM2TdiDjJQy_s-gTcX5z9dXFkykfwPc_DUyXlbMH8rO2ZH82ao6pNhJOH7-VFIOk4cIB8UDUaOcP8Got97EFpoSUWliQcbsHHESe1z6WgIRklF6bVumhWrzIX9iq7vin1ikM0gnSu3awILEQW1cSAW4Ks9U3uGNqfWApsG6iUWirxz4yqPIpj9031_S9-Qxw&amp;X-OWA-CANARY=ChePqfvWqkm_2EdNLzVxEcCzjp85t9oYWtMS8IsSAU72_viLeiVbOgT9-VSx9JAsslKZIYRKxsU.&amp;owa=outlook.office.com&amp;scriptVer=20221014007.05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800" y="1523806"/>
            <a:ext cx="2406828" cy="516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ttachments.office.net/owa/herman_chen%40joiiup.com/service.svc/s/GetAttachmentThumbnail?id=AAMkAGY0ZTQ2MGNmLWUxZDItNDY4My1hYTViLTZhYWU3MGRhNzQyZABGAAAAAADborpDrCPeT4oDItAipEQ0BwAr%2FaJ1%2F5qOTLgajbz6nQ4nAAAAAAENAAAr%2FaJ1%2F5qOTLgajbz6nQ4nAAgP8uLzAAABEgAQAIzV%2Bq1LPYJDsp53Zixk5e8%3D&amp;thumbnailType=2&amp;token=eyJhbGciOiJSUzI1NiIsImtpZCI6IkQ4OThGN0RDMjk2ODQ1MDk1RUUwREZGQ0MzODBBOTM5NjUwNDNFNjQiLCJ0eXAiOiJKV1QiLCJ4NXQiOiIySmozM0Nsb1JRbGU0Tl84dzRDcE9XVUVQbVEifQ.eyJvcmlnaW4iOiJodHRwczovL291dGxvb2sub2ZmaWNlLmNvbSIsInVjIjoiMGZlZTBmYjVhNGQzNGY0YjhhNDE0YzM4OTVhYjEwY2IiLCJzaWduaW5fc3RhdGUiOiJbXCJrbXNpXCJdIiwidmVyIjoiRXhjaGFuZ2UuQ2FsbGJhY2suVjEiLCJhcHBjdHhzZW5kZXIiOiJPd2FEb3dubG9hZEBmMWQ0ODRhMS1kZDliLTQ0MzUtYmMwZS1kMjQ0OTE1MTljMDMiLCJpc3NyaW5nIjoiV1ciLCJhcHBjdHgiOiJ7XCJtc2V4Y2hwcm90XCI6XCJvd2FcIixcInB1aWRcIjpcIjExNTM5NzcwMjUxODMxMTI3NDBcIixcInNjb3BlXCI6XCJPd2FEb3dubG9hZFwiLFwib2lkXCI6XCIyZjZjZjcyYi03NzRjLTQ2MzUtOGNiZi00MjAyMGQyYTBmNmNcIixcInByaW1hcnlzaWRcIjpcIlMtMS01LTIxLTI4NDU4NTY3OTItMjU4NDg1NzQzOS0xNjg3ODU2NDEwLTYyMDIyMTZcIn0iLCJuYmYiOjE2NjY3Nzg3MTMsImV4cCI6MTY2Njc3OTMxMywiaXNzIjoiMDAwMDAwMDItMDAwMC0wZmYxLWNlMDAtMDAwMDAwMDAwMDAwQGYxZDQ4NGExLWRkOWItNDQzNS1iYzBlLWQyNDQ5MTUxOWMwMyIsImF1ZCI6IjAwMDAwMDAyLTAwMDAtMGZmMS1jZTAwLTAwMDAwMDAwMDAwMC9hdHRhY2htZW50cy5vZmZpY2UubmV0QGYxZDQ4NGExLWRkOWItNDQzNS1iYzBlLWQyNDQ5MTUxOWMwMyIsImhhcHAiOiJvd2EifQ.GBQnuTceKDdgh7v1jmuZD4i7a1Rk6seDLiNa1vIYSUVcvsUTrXvn_Vm0MLfJMx2FIkROD5sxy0TlHypvExWvHqlI1-wemKXzp_MdgHtGdQ14XbnbBLA8M1CjOVO3bJYuBFY70Q2pKtPUe1QK3PaIVGfM2TdiDjJQy_s-gTcX5z9dXFkykfwPc_DUyXlbMH8rO2ZH82ao6pNhJOH7-VFIOk4cIB8UDUaOcP8Got97EFpoSUWliQcbsHHESe1z6WgIRklF6bVumhWrzIX9iq7vin1ikM0gnSu3awILEQW1cSAW4Ks9U3uGNqfWApsG6iUWirxz4yqPIpj9031_S9-Qxw&amp;X-OWA-CANARY=ChePqfvWqkm_2EdNLzVxEcCzjp85t9oYWtMS8IsSAU72_viLeiVbOgT9-VSx9JAsslKZIYRKxsU.&amp;owa=outlook.office.com&amp;scriptVer=20221014007.05&amp;animation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639" y="1523806"/>
            <a:ext cx="2439107" cy="523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 descr="ESG.png">
            <a:extLst>
              <a:ext uri="{FF2B5EF4-FFF2-40B4-BE49-F238E27FC236}">
                <a16:creationId xmlns:a16="http://schemas.microsoft.com/office/drawing/2014/main" id="{73250DDE-175B-4D97-BCDB-40A8CE9F53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3348"/>
          <a:stretch/>
        </p:blipFill>
        <p:spPr>
          <a:xfrm>
            <a:off x="912184" y="1456223"/>
            <a:ext cx="2341389" cy="489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34126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604A0326-DE1B-4D81-B80D-0A840F30A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92" y="414668"/>
            <a:ext cx="10515600" cy="873657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人體儀錶板評估報告 </a:t>
            </a:r>
            <a:r>
              <a:rPr lang="en-US" altLang="zh-TW" dirty="0">
                <a:solidFill>
                  <a:schemeClr val="bg1"/>
                </a:solidFill>
              </a:rPr>
              <a:t>– </a:t>
            </a:r>
            <a:r>
              <a:rPr lang="zh-TW" altLang="en-US" dirty="0">
                <a:solidFill>
                  <a:schemeClr val="bg1"/>
                </a:solidFill>
              </a:rPr>
              <a:t>可下載</a:t>
            </a:r>
            <a:r>
              <a:rPr lang="en-US" altLang="zh-TW" dirty="0">
                <a:solidFill>
                  <a:schemeClr val="bg1"/>
                </a:solidFill>
              </a:rPr>
              <a:t>PDF</a:t>
            </a:r>
            <a:r>
              <a:rPr lang="zh-TW" altLang="en-US" dirty="0">
                <a:solidFill>
                  <a:schemeClr val="bg1"/>
                </a:solidFill>
              </a:rPr>
              <a:t>檔</a:t>
            </a:r>
            <a:endParaRPr lang="zh-TW" altLang="en-US" b="1" dirty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E73F694-4288-46A1-9F04-D43A921F9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93" y="1503498"/>
            <a:ext cx="3828788" cy="52535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C1EA742-9C60-4778-8943-0A6CDEC7D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430" y="1503498"/>
            <a:ext cx="3843788" cy="52535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AC5DA5B-8456-49FF-808E-C842FC50D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863" y="1493246"/>
            <a:ext cx="3794968" cy="52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98820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5">
            <a:extLst>
              <a:ext uri="{FF2B5EF4-FFF2-40B4-BE49-F238E27FC236}">
                <a16:creationId xmlns:a16="http://schemas.microsoft.com/office/drawing/2014/main" id="{B4901388-C9FB-4562-967A-537F7CC115B3}"/>
              </a:ext>
            </a:extLst>
          </p:cNvPr>
          <p:cNvSpPr txBox="1"/>
          <p:nvPr/>
        </p:nvSpPr>
        <p:spPr>
          <a:xfrm>
            <a:off x="1234671" y="357432"/>
            <a:ext cx="7398341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zh-TW" altLang="en-US" sz="3200" b="1" dirty="0">
                <a:solidFill>
                  <a:srgbClr val="F2F2F2"/>
                </a:solidFill>
                <a:latin typeface="+mj-ea"/>
                <a:ea typeface="+mj-ea"/>
                <a:cs typeface="+mj-cs"/>
                <a:sym typeface="+mn-lt"/>
              </a:rPr>
              <a:t>個人化知識文章、商品推薦</a:t>
            </a:r>
            <a:endParaRPr lang="en-US" altLang="zh-TW" sz="3200" b="1" dirty="0">
              <a:solidFill>
                <a:srgbClr val="F2F2F2"/>
              </a:solidFill>
              <a:latin typeface="+mj-ea"/>
              <a:ea typeface="+mj-ea"/>
              <a:cs typeface="+mj-cs"/>
              <a:sym typeface="+mn-lt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3576B10-65DC-4577-9E93-96B0285CC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9" b="6037"/>
          <a:stretch/>
        </p:blipFill>
        <p:spPr>
          <a:xfrm>
            <a:off x="911942" y="1165412"/>
            <a:ext cx="2665249" cy="544029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99A3A694-7976-4464-8274-CA486DDC8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37" b="6364"/>
          <a:stretch/>
        </p:blipFill>
        <p:spPr>
          <a:xfrm>
            <a:off x="3807543" y="1173586"/>
            <a:ext cx="2703701" cy="543836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E05E34F7-E043-436D-8E16-DD365B907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4" b="6846"/>
          <a:stretch/>
        </p:blipFill>
        <p:spPr>
          <a:xfrm>
            <a:off x="6741596" y="1167348"/>
            <a:ext cx="2703701" cy="5438360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45A67A4E-89EC-42DF-B51D-219ACCEAC281}"/>
              </a:ext>
            </a:extLst>
          </p:cNvPr>
          <p:cNvSpPr/>
          <p:nvPr/>
        </p:nvSpPr>
        <p:spPr>
          <a:xfrm>
            <a:off x="911942" y="5258034"/>
            <a:ext cx="1461248" cy="9211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箭號: 向右 2">
            <a:extLst>
              <a:ext uri="{FF2B5EF4-FFF2-40B4-BE49-F238E27FC236}">
                <a16:creationId xmlns:a16="http://schemas.microsoft.com/office/drawing/2014/main" id="{827A2252-7911-42C1-84FA-8E01ACFFDCDE}"/>
              </a:ext>
            </a:extLst>
          </p:cNvPr>
          <p:cNvSpPr/>
          <p:nvPr/>
        </p:nvSpPr>
        <p:spPr>
          <a:xfrm>
            <a:off x="2373190" y="5481064"/>
            <a:ext cx="1317812" cy="47513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6177762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>
            <a:extLst>
              <a:ext uri="{FF2B5EF4-FFF2-40B4-BE49-F238E27FC236}">
                <a16:creationId xmlns:a16="http://schemas.microsoft.com/office/drawing/2014/main" id="{C50DCF97-8D5F-4080-94BE-2CA6B62C337E}"/>
              </a:ext>
            </a:extLst>
          </p:cNvPr>
          <p:cNvGrpSpPr/>
          <p:nvPr/>
        </p:nvGrpSpPr>
        <p:grpSpPr>
          <a:xfrm>
            <a:off x="871693" y="1447609"/>
            <a:ext cx="2908153" cy="5287017"/>
            <a:chOff x="824182" y="1132905"/>
            <a:chExt cx="2829096" cy="5143292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F3395D25-6D61-4F17-B877-70D115D1D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399" b="5621"/>
            <a:stretch/>
          </p:blipFill>
          <p:spPr>
            <a:xfrm>
              <a:off x="824182" y="1132905"/>
              <a:ext cx="2543489" cy="5143292"/>
            </a:xfrm>
            <a:prstGeom prst="rect">
              <a:avLst/>
            </a:prstGeom>
          </p:spPr>
        </p:pic>
        <p:pic>
          <p:nvPicPr>
            <p:cNvPr id="24" name="圖形 23" descr="手背向前食指朝右指">
              <a:extLst>
                <a:ext uri="{FF2B5EF4-FFF2-40B4-BE49-F238E27FC236}">
                  <a16:creationId xmlns:a16="http://schemas.microsoft.com/office/drawing/2014/main" id="{387951ED-92CE-40FB-BC78-E29EA7F43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02390" flipH="1">
              <a:off x="3082062" y="3971867"/>
              <a:ext cx="571216" cy="5712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TextBox 65">
            <a:extLst>
              <a:ext uri="{FF2B5EF4-FFF2-40B4-BE49-F238E27FC236}">
                <a16:creationId xmlns:a16="http://schemas.microsoft.com/office/drawing/2014/main" id="{B4901388-C9FB-4562-967A-537F7CC115B3}"/>
              </a:ext>
            </a:extLst>
          </p:cNvPr>
          <p:cNvSpPr txBox="1"/>
          <p:nvPr/>
        </p:nvSpPr>
        <p:spPr>
          <a:xfrm>
            <a:off x="1234671" y="357432"/>
            <a:ext cx="7398341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zh-TW" sz="3200" b="1" dirty="0" err="1">
                <a:solidFill>
                  <a:srgbClr val="F2F2F2"/>
                </a:solidFill>
                <a:latin typeface="+mj-ea"/>
                <a:ea typeface="+mj-ea"/>
                <a:cs typeface="+mj-cs"/>
                <a:sym typeface="+mn-lt"/>
              </a:rPr>
              <a:t>JoiiESG</a:t>
            </a:r>
            <a:r>
              <a:rPr lang="en-US" altLang="zh-TW" sz="3200" b="1">
                <a:solidFill>
                  <a:srgbClr val="F2F2F2"/>
                </a:solidFill>
                <a:latin typeface="+mj-ea"/>
                <a:ea typeface="+mj-ea"/>
                <a:cs typeface="+mj-cs"/>
                <a:sym typeface="+mn-lt"/>
              </a:rPr>
              <a:t>-</a:t>
            </a:r>
            <a:r>
              <a:rPr lang="zh-TW" altLang="en-US" sz="3200" b="1">
                <a:solidFill>
                  <a:srgbClr val="F2F2F2"/>
                </a:solidFill>
                <a:latin typeface="+mj-ea"/>
                <a:ea typeface="+mj-ea"/>
                <a:cs typeface="+mj-cs"/>
                <a:sym typeface="+mn-lt"/>
              </a:rPr>
              <a:t>用戶</a:t>
            </a:r>
            <a:r>
              <a:rPr lang="zh-TW" altLang="en-US" sz="3200" b="1" dirty="0">
                <a:solidFill>
                  <a:srgbClr val="F2F2F2"/>
                </a:solidFill>
                <a:latin typeface="+mj-ea"/>
                <a:ea typeface="+mj-ea"/>
                <a:cs typeface="+mj-cs"/>
                <a:sym typeface="+mn-lt"/>
              </a:rPr>
              <a:t>個人化需求導流</a:t>
            </a:r>
            <a:endParaRPr lang="en-US" altLang="zh-TW" sz="3200" b="1" dirty="0">
              <a:solidFill>
                <a:srgbClr val="F2F2F2"/>
              </a:solidFill>
              <a:latin typeface="+mj-ea"/>
              <a:ea typeface="+mj-ea"/>
              <a:cs typeface="+mj-cs"/>
              <a:sym typeface="+mn-lt"/>
            </a:endParaRPr>
          </a:p>
        </p:txBody>
      </p:sp>
      <p:sp>
        <p:nvSpPr>
          <p:cNvPr id="19" name="圓角矩形 1">
            <a:extLst>
              <a:ext uri="{FF2B5EF4-FFF2-40B4-BE49-F238E27FC236}">
                <a16:creationId xmlns:a16="http://schemas.microsoft.com/office/drawing/2014/main" id="{BBE9994D-3EE5-4885-83F9-8D11226FC943}"/>
              </a:ext>
            </a:extLst>
          </p:cNvPr>
          <p:cNvSpPr/>
          <p:nvPr/>
        </p:nvSpPr>
        <p:spPr>
          <a:xfrm>
            <a:off x="2802009" y="3966225"/>
            <a:ext cx="674391" cy="936723"/>
          </a:xfrm>
          <a:prstGeom prst="roundRect">
            <a:avLst/>
          </a:prstGeom>
          <a:noFill/>
          <a:ln w="38100">
            <a:solidFill>
              <a:srgbClr val="F794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標題 1">
            <a:extLst>
              <a:ext uri="{FF2B5EF4-FFF2-40B4-BE49-F238E27FC236}">
                <a16:creationId xmlns:a16="http://schemas.microsoft.com/office/drawing/2014/main" id="{C848F8BA-B55D-4436-BEA1-858A0275434D}"/>
              </a:ext>
            </a:extLst>
          </p:cNvPr>
          <p:cNvSpPr txBox="1">
            <a:spLocks/>
          </p:cNvSpPr>
          <p:nvPr/>
        </p:nvSpPr>
        <p:spPr>
          <a:xfrm>
            <a:off x="712381" y="823145"/>
            <a:ext cx="11227982" cy="8871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 </a:t>
            </a:r>
            <a:r>
              <a:rPr lang="zh-TW" alt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營養飲食、運動健身、醫療服務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的推薦功能。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E2FC34D-BCA7-4224-B68C-266F2CA416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05" b="5490"/>
          <a:stretch/>
        </p:blipFill>
        <p:spPr>
          <a:xfrm>
            <a:off x="3813596" y="1704992"/>
            <a:ext cx="2673777" cy="503387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EFC2F72-0801-478B-8B9C-E2519001D7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05" b="5490"/>
          <a:stretch/>
        </p:blipFill>
        <p:spPr>
          <a:xfrm>
            <a:off x="6621925" y="1704991"/>
            <a:ext cx="2673777" cy="503387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BB05A2B-2D83-48F2-862D-5F1F34D420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04" b="5491"/>
          <a:stretch/>
        </p:blipFill>
        <p:spPr>
          <a:xfrm>
            <a:off x="9430255" y="1704991"/>
            <a:ext cx="2673777" cy="50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81577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bg1"/>
                </a:solidFill>
              </a:rPr>
              <a:t>JoiiSports Connect</a:t>
            </a:r>
            <a:r>
              <a:rPr lang="zh-TW" altLang="en-US" dirty="0">
                <a:solidFill>
                  <a:schemeClr val="bg1"/>
                </a:solidFill>
              </a:rPr>
              <a:t>串接裝置</a:t>
            </a:r>
            <a:endParaRPr lang="zh-TW" altLang="en-US" dirty="0"/>
          </a:p>
        </p:txBody>
      </p:sp>
      <p:pic>
        <p:nvPicPr>
          <p:cNvPr id="15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10330" y="6289355"/>
            <a:ext cx="2138604" cy="468161"/>
          </a:xfrm>
          <a:prstGeom prst="rect">
            <a:avLst/>
          </a:prstGeom>
          <a:noFill/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92280D1-EBE2-41ED-9EFD-0B5D5DB06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6" y="1914969"/>
            <a:ext cx="10807365" cy="358886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64" y="3743447"/>
            <a:ext cx="1444069" cy="29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046" y="3709399"/>
            <a:ext cx="997526" cy="36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053743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>
            <a:extLst>
              <a:ext uri="{FF2B5EF4-FFF2-40B4-BE49-F238E27FC236}">
                <a16:creationId xmlns:a16="http://schemas.microsoft.com/office/drawing/2014/main" id="{FDAED7F9-507F-4AD7-91ED-4B019103E705}"/>
              </a:ext>
            </a:extLst>
          </p:cNvPr>
          <p:cNvSpPr/>
          <p:nvPr/>
        </p:nvSpPr>
        <p:spPr>
          <a:xfrm>
            <a:off x="679389" y="2408365"/>
            <a:ext cx="7762601" cy="143629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1219170">
              <a:defRPr/>
            </a:pPr>
            <a:r>
              <a:rPr lang="en-US" altLang="zh-TW" sz="4300" b="1" kern="0" spc="233" dirty="0">
                <a:solidFill>
                  <a:schemeClr val="bg1"/>
                </a:solidFill>
              </a:rPr>
              <a:t>CARE YOUR HEALTH   </a:t>
            </a:r>
          </a:p>
          <a:p>
            <a:pPr defTabSz="1219170">
              <a:defRPr/>
            </a:pPr>
            <a:r>
              <a:rPr lang="en-US" altLang="zh-TW" sz="4300" b="1" kern="0" spc="233" dirty="0">
                <a:solidFill>
                  <a:schemeClr val="bg1"/>
                </a:solidFill>
              </a:rPr>
              <a:t>CARE YOUR LIFE !</a:t>
            </a:r>
          </a:p>
        </p:txBody>
      </p:sp>
      <p:sp>
        <p:nvSpPr>
          <p:cNvPr id="46" name="標題 1">
            <a:extLst>
              <a:ext uri="{FF2B5EF4-FFF2-40B4-BE49-F238E27FC236}">
                <a16:creationId xmlns:a16="http://schemas.microsoft.com/office/drawing/2014/main" id="{DBF724FD-9573-4F6D-809C-34FBF27C850A}"/>
              </a:ext>
            </a:extLst>
          </p:cNvPr>
          <p:cNvSpPr txBox="1">
            <a:spLocks/>
          </p:cNvSpPr>
          <p:nvPr/>
        </p:nvSpPr>
        <p:spPr>
          <a:xfrm>
            <a:off x="698438" y="5311875"/>
            <a:ext cx="5485545" cy="10550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914378">
              <a:lnSpc>
                <a:spcPct val="150000"/>
              </a:lnSpc>
            </a:pP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服務專線：</a:t>
            </a:r>
            <a:r>
              <a:rPr lang="en-US" altLang="zh-TW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0916163022      </a:t>
            </a:r>
            <a:r>
              <a:rPr lang="zh-TW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張玉舟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專員</a:t>
            </a:r>
            <a:endParaRPr lang="en-US" altLang="zh-TW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914378">
              <a:lnSpc>
                <a:spcPct val="150000"/>
              </a:lnSpc>
            </a:pP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理服務信箱：</a:t>
            </a:r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joey_chang@joiiup.com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33386EF-692C-4301-A687-224DFA665D88}"/>
              </a:ext>
            </a:extLst>
          </p:cNvPr>
          <p:cNvSpPr/>
          <p:nvPr/>
        </p:nvSpPr>
        <p:spPr>
          <a:xfrm rot="2700000">
            <a:off x="10799045" y="511956"/>
            <a:ext cx="720000" cy="720000"/>
          </a:xfrm>
          <a:prstGeom prst="rect">
            <a:avLst/>
          </a:prstGeom>
          <a:noFill/>
          <a:ln w="88900">
            <a:gradFill flip="none" rotWithShape="1">
              <a:gsLst>
                <a:gs pos="0">
                  <a:srgbClr val="16CCC8"/>
                </a:gs>
                <a:gs pos="72000">
                  <a:srgbClr val="8B56D0"/>
                </a:gs>
                <a:gs pos="99000">
                  <a:srgbClr val="DA05D5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3B26C260-E140-4AE6-859E-A08AEBEE4AF4}"/>
              </a:ext>
            </a:extLst>
          </p:cNvPr>
          <p:cNvSpPr/>
          <p:nvPr/>
        </p:nvSpPr>
        <p:spPr>
          <a:xfrm rot="2700000">
            <a:off x="10974294" y="687205"/>
            <a:ext cx="369503" cy="369503"/>
          </a:xfrm>
          <a:prstGeom prst="rect">
            <a:avLst/>
          </a:prstGeom>
          <a:solidFill>
            <a:srgbClr val="60EEEB">
              <a:alpha val="7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444886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>
            <a:extLst>
              <a:ext uri="{FF2B5EF4-FFF2-40B4-BE49-F238E27FC236}">
                <a16:creationId xmlns:a16="http://schemas.microsoft.com/office/drawing/2014/main" id="{F00A58BF-2700-42D1-BFBB-1DB7998480D0}"/>
              </a:ext>
            </a:extLst>
          </p:cNvPr>
          <p:cNvSpPr/>
          <p:nvPr/>
        </p:nvSpPr>
        <p:spPr>
          <a:xfrm rot="5400000">
            <a:off x="4914898" y="-3305396"/>
            <a:ext cx="2362201" cy="12191999"/>
          </a:xfrm>
          <a:prstGeom prst="rect">
            <a:avLst/>
          </a:prstGeom>
          <a:gradFill>
            <a:gsLst>
              <a:gs pos="0">
                <a:srgbClr val="16CCC8"/>
              </a:gs>
              <a:gs pos="100000">
                <a:srgbClr val="8B56D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443523" y="2090403"/>
            <a:ext cx="3775393" cy="1308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員工健康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是企業永續發展的基石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1708002\Desktop\新增資料夾\joiiup Logo-all工作用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901" y="1942202"/>
            <a:ext cx="6142895" cy="1789823"/>
          </a:xfrm>
          <a:prstGeom prst="rect">
            <a:avLst/>
          </a:prstGeom>
          <a:noFill/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BE79E223-1D71-4B1C-B4FB-5F9AD2734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655" y="4862564"/>
            <a:ext cx="2263509" cy="170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4" descr="4 Tangible Benefits of Workplace Health &amp; Wellbeing Programs">
            <a:extLst>
              <a:ext uri="{FF2B5EF4-FFF2-40B4-BE49-F238E27FC236}">
                <a16:creationId xmlns:a16="http://schemas.microsoft.com/office/drawing/2014/main" id="{33277D13-620E-445E-AD2A-335292993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43" y="4863842"/>
            <a:ext cx="2666020" cy="17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7 Healthy Workplace Equipment Your Team Will Love | Alsco Australia">
            <a:extLst>
              <a:ext uri="{FF2B5EF4-FFF2-40B4-BE49-F238E27FC236}">
                <a16:creationId xmlns:a16="http://schemas.microsoft.com/office/drawing/2014/main" id="{49968EF9-6A79-413F-82BF-6E961CA9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026" y="4863842"/>
            <a:ext cx="2565459" cy="17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A5E43BA-860C-4E47-B9C5-14C6D71F010A}"/>
              </a:ext>
            </a:extLst>
          </p:cNvPr>
          <p:cNvSpPr/>
          <p:nvPr/>
        </p:nvSpPr>
        <p:spPr>
          <a:xfrm>
            <a:off x="803492" y="4025940"/>
            <a:ext cx="3082896" cy="743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b="1" dirty="0">
                <a:solidFill>
                  <a:schemeClr val="bg1"/>
                </a:solidFill>
                <a:latin typeface="+mn-ea"/>
              </a:rPr>
              <a:t>職場</a:t>
            </a:r>
            <a:r>
              <a:rPr lang="zh-TW" altLang="en-US" sz="2400" b="1" dirty="0">
                <a:solidFill>
                  <a:schemeClr val="bg1"/>
                </a:solidFill>
                <a:latin typeface="+mn-ea"/>
              </a:rPr>
              <a:t>健康促進執行</a:t>
            </a:r>
          </a:p>
        </p:txBody>
      </p:sp>
      <p:grpSp>
        <p:nvGrpSpPr>
          <p:cNvPr id="12" name="组合 99">
            <a:extLst>
              <a:ext uri="{FF2B5EF4-FFF2-40B4-BE49-F238E27FC236}">
                <a16:creationId xmlns:a16="http://schemas.microsoft.com/office/drawing/2014/main" id="{D62CAB5C-E6EB-4D30-BF58-3A42691F5A66}"/>
              </a:ext>
            </a:extLst>
          </p:cNvPr>
          <p:cNvGrpSpPr/>
          <p:nvPr/>
        </p:nvGrpSpPr>
        <p:grpSpPr>
          <a:xfrm>
            <a:off x="3946366" y="4315361"/>
            <a:ext cx="800941" cy="399416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13" name="椭圆 100">
              <a:extLst>
                <a:ext uri="{FF2B5EF4-FFF2-40B4-BE49-F238E27FC236}">
                  <a16:creationId xmlns:a16="http://schemas.microsoft.com/office/drawing/2014/main" id="{06BD8FAD-49A3-4EC2-A876-EE2E7AB516CF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等腰三角形 13">
              <a:extLst>
                <a:ext uri="{FF2B5EF4-FFF2-40B4-BE49-F238E27FC236}">
                  <a16:creationId xmlns:a16="http://schemas.microsoft.com/office/drawing/2014/main" id="{143F00EA-100D-434E-A221-CB3446956ADE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" name="椭圆 102">
              <a:extLst>
                <a:ext uri="{FF2B5EF4-FFF2-40B4-BE49-F238E27FC236}">
                  <a16:creationId xmlns:a16="http://schemas.microsoft.com/office/drawing/2014/main" id="{3627C7D2-FBC5-4961-B457-33085385AFFE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F29BD331-0FBC-4295-AF95-C52515993138}"/>
              </a:ext>
            </a:extLst>
          </p:cNvPr>
          <p:cNvSpPr/>
          <p:nvPr/>
        </p:nvSpPr>
        <p:spPr>
          <a:xfrm>
            <a:off x="4747307" y="4025494"/>
            <a:ext cx="3082896" cy="743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b="1" dirty="0">
                <a:solidFill>
                  <a:schemeClr val="bg1"/>
                </a:solidFill>
                <a:latin typeface="+mn-ea"/>
              </a:rPr>
              <a:t>員工</a:t>
            </a:r>
            <a:r>
              <a:rPr lang="zh-TW" altLang="en-US" sz="2400" b="1" dirty="0">
                <a:solidFill>
                  <a:schemeClr val="bg1"/>
                </a:solidFill>
              </a:rPr>
              <a:t>健康習慣養成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5C20997-BE53-4135-BD1D-834C0063B19A}"/>
              </a:ext>
            </a:extLst>
          </p:cNvPr>
          <p:cNvSpPr/>
          <p:nvPr/>
        </p:nvSpPr>
        <p:spPr>
          <a:xfrm>
            <a:off x="8786180" y="3992120"/>
            <a:ext cx="3082896" cy="743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b="1" dirty="0">
                <a:solidFill>
                  <a:schemeClr val="bg1"/>
                </a:solidFill>
              </a:rPr>
              <a:t>企業 </a:t>
            </a:r>
            <a:r>
              <a:rPr lang="zh-TW" altLang="en-US" sz="2400" b="1" dirty="0">
                <a:solidFill>
                  <a:schemeClr val="bg1"/>
                </a:solidFill>
              </a:rPr>
              <a:t>永續政策落實</a:t>
            </a:r>
          </a:p>
        </p:txBody>
      </p:sp>
      <p:grpSp>
        <p:nvGrpSpPr>
          <p:cNvPr id="18" name="组合 99">
            <a:extLst>
              <a:ext uri="{FF2B5EF4-FFF2-40B4-BE49-F238E27FC236}">
                <a16:creationId xmlns:a16="http://schemas.microsoft.com/office/drawing/2014/main" id="{DA4CFD97-5F5E-41E3-B429-F5A36C050DC9}"/>
              </a:ext>
            </a:extLst>
          </p:cNvPr>
          <p:cNvGrpSpPr/>
          <p:nvPr/>
        </p:nvGrpSpPr>
        <p:grpSpPr>
          <a:xfrm>
            <a:off x="7974828" y="4320183"/>
            <a:ext cx="800941" cy="399416"/>
            <a:chOff x="6258446" y="2060042"/>
            <a:chExt cx="164448" cy="77819"/>
          </a:xfrm>
          <a:solidFill>
            <a:srgbClr val="16CCC8"/>
          </a:solidFill>
        </p:grpSpPr>
        <p:sp>
          <p:nvSpPr>
            <p:cNvPr id="19" name="椭圆 100">
              <a:extLst>
                <a:ext uri="{FF2B5EF4-FFF2-40B4-BE49-F238E27FC236}">
                  <a16:creationId xmlns:a16="http://schemas.microsoft.com/office/drawing/2014/main" id="{E026C07E-1B8A-4AAF-9638-1DCAAA2EBEBF}"/>
                </a:ext>
              </a:extLst>
            </p:cNvPr>
            <p:cNvSpPr/>
            <p:nvPr/>
          </p:nvSpPr>
          <p:spPr>
            <a:xfrm flipH="1" flipV="1">
              <a:off x="6310838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8F7B9BA9-E633-41B9-8532-4E276EF790E5}"/>
                </a:ext>
              </a:extLst>
            </p:cNvPr>
            <p:cNvSpPr/>
            <p:nvPr/>
          </p:nvSpPr>
          <p:spPr>
            <a:xfrm rot="5400000">
              <a:off x="6350441" y="2065409"/>
              <a:ext cx="77819" cy="6708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1" name="椭圆 102">
              <a:extLst>
                <a:ext uri="{FF2B5EF4-FFF2-40B4-BE49-F238E27FC236}">
                  <a16:creationId xmlns:a16="http://schemas.microsoft.com/office/drawing/2014/main" id="{629636E1-7424-4E17-9969-F5DDCD4BFDE3}"/>
                </a:ext>
              </a:extLst>
            </p:cNvPr>
            <p:cNvSpPr/>
            <p:nvPr/>
          </p:nvSpPr>
          <p:spPr>
            <a:xfrm flipH="1" flipV="1">
              <a:off x="6258446" y="2086352"/>
              <a:ext cx="25200" cy="25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2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7600" y="114328"/>
            <a:ext cx="2159000" cy="472626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200149" y="518301"/>
            <a:ext cx="10743800" cy="506412"/>
          </a:xfrm>
          <a:prstGeom prst="rect">
            <a:avLst/>
          </a:prstGeom>
        </p:spPr>
        <p:txBody>
          <a:bodyPr/>
          <a:lstStyle/>
          <a:p>
            <a:r>
              <a:rPr lang="en-US" altLang="zh-TW" sz="3600" dirty="0"/>
              <a:t>JoiiCare</a:t>
            </a:r>
            <a:r>
              <a:rPr lang="zh-TW" altLang="en-US" sz="3600" dirty="0"/>
              <a:t>設計特色</a:t>
            </a:r>
            <a:r>
              <a:rPr lang="en-US" altLang="zh-TW" sz="3600" dirty="0"/>
              <a:t>---</a:t>
            </a:r>
            <a:r>
              <a:rPr lang="zh-TW" altLang="en-US" sz="3600" dirty="0">
                <a:solidFill>
                  <a:srgbClr val="66FFFF"/>
                </a:solidFill>
              </a:rPr>
              <a:t>易執行、高成效、能持續</a:t>
            </a:r>
          </a:p>
        </p:txBody>
      </p:sp>
      <p:sp>
        <p:nvSpPr>
          <p:cNvPr id="3" name="矩形 2"/>
          <p:cNvSpPr/>
          <p:nvPr/>
        </p:nvSpPr>
        <p:spPr>
          <a:xfrm>
            <a:off x="153229" y="1420604"/>
            <a:ext cx="63991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66FFFF"/>
                </a:solidFill>
              </a:rPr>
              <a:t>專人線上教學，快速開啟活動流程</a:t>
            </a:r>
            <a:endParaRPr lang="en-US" altLang="zh-TW" dirty="0">
              <a:solidFill>
                <a:srgbClr val="66FFFF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bg1"/>
                </a:solidFill>
              </a:rPr>
              <a:t>活動期間，附贈企業客戶專屬活動網頁</a:t>
            </a:r>
            <a:endParaRPr lang="en-US" altLang="zh-TW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bg1"/>
                </a:solidFill>
              </a:rPr>
              <a:t>活動期間專人線上客服，主辦單位沒負擔</a:t>
            </a:r>
            <a:endParaRPr lang="en-US" altLang="zh-TW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bg1"/>
                </a:solidFill>
              </a:rPr>
              <a:t>競賽及團體達標活動設定，人數再多簡單搞定</a:t>
            </a:r>
            <a:endParaRPr lang="en-US" altLang="zh-TW" dirty="0">
              <a:solidFill>
                <a:schemeClr val="bg1"/>
              </a:solidFill>
            </a:endParaRP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9E877C98-8D32-4FC3-88AC-37386647C2F3}"/>
              </a:ext>
            </a:extLst>
          </p:cNvPr>
          <p:cNvGraphicFramePr/>
          <p:nvPr/>
        </p:nvGraphicFramePr>
        <p:xfrm>
          <a:off x="319987" y="3094332"/>
          <a:ext cx="11552025" cy="1989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065037EC-2AC2-4DA8-8A9B-FEF42C2D4FF5}"/>
              </a:ext>
            </a:extLst>
          </p:cNvPr>
          <p:cNvSpPr/>
          <p:nvPr/>
        </p:nvSpPr>
        <p:spPr>
          <a:xfrm>
            <a:off x="2440477" y="4842292"/>
            <a:ext cx="74903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66FFFF"/>
                </a:solidFill>
              </a:rPr>
              <a:t>豐富的加值服務，滿足企業一站式健康促進 </a:t>
            </a:r>
            <a:r>
              <a:rPr lang="en-US" altLang="zh-TW" dirty="0">
                <a:solidFill>
                  <a:srgbClr val="66FFFF"/>
                </a:solidFill>
              </a:rPr>
              <a:t>&amp;</a:t>
            </a:r>
            <a:r>
              <a:rPr lang="zh-TW" altLang="en-US" dirty="0">
                <a:solidFill>
                  <a:srgbClr val="66FFFF"/>
                </a:solidFill>
              </a:rPr>
              <a:t> </a:t>
            </a:r>
            <a:r>
              <a:rPr lang="en-US" altLang="zh-TW" dirty="0">
                <a:solidFill>
                  <a:srgbClr val="66FFFF"/>
                </a:solidFill>
              </a:rPr>
              <a:t>ESG</a:t>
            </a:r>
            <a:r>
              <a:rPr lang="zh-TW" altLang="en-US" dirty="0">
                <a:solidFill>
                  <a:srgbClr val="66FFFF"/>
                </a:solidFill>
              </a:rPr>
              <a:t>的要求</a:t>
            </a:r>
            <a:endParaRPr lang="en-US" altLang="zh-TW" dirty="0">
              <a:solidFill>
                <a:srgbClr val="66FFFF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bg1"/>
                </a:solidFill>
              </a:rPr>
              <a:t>即時掌握員工持續運動與生理量測的完整數據</a:t>
            </a:r>
            <a:endParaRPr lang="en-US" altLang="zh-TW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bg1"/>
                </a:solidFill>
              </a:rPr>
              <a:t>同仁不只動起來，獲得健康改善有實證</a:t>
            </a:r>
            <a:endParaRPr lang="en-US" altLang="zh-TW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bg1"/>
                </a:solidFill>
              </a:rPr>
              <a:t>成效數據化</a:t>
            </a:r>
            <a:r>
              <a:rPr lang="en-US" altLang="zh-TW" dirty="0">
                <a:solidFill>
                  <a:schemeClr val="bg1"/>
                </a:solidFill>
              </a:rPr>
              <a:t>---</a:t>
            </a:r>
            <a:r>
              <a:rPr lang="zh-TW" altLang="en-US" dirty="0">
                <a:solidFill>
                  <a:schemeClr val="bg1"/>
                </a:solidFill>
              </a:rPr>
              <a:t>用可靠數據證明企業落實</a:t>
            </a:r>
            <a:r>
              <a:rPr lang="en-US" altLang="zh-TW" dirty="0">
                <a:solidFill>
                  <a:schemeClr val="bg1"/>
                </a:solidFill>
              </a:rPr>
              <a:t>ESG</a:t>
            </a:r>
            <a:r>
              <a:rPr lang="zh-TW" altLang="en-US" dirty="0">
                <a:solidFill>
                  <a:schemeClr val="bg1"/>
                </a:solidFill>
              </a:rPr>
              <a:t>永續發展的成果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2783843-5B3D-4BE9-A7BA-8B473453B7D1}"/>
              </a:ext>
            </a:extLst>
          </p:cNvPr>
          <p:cNvSpPr/>
          <p:nvPr/>
        </p:nvSpPr>
        <p:spPr>
          <a:xfrm>
            <a:off x="5963795" y="1420604"/>
            <a:ext cx="60960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66FFFF"/>
                </a:solidFill>
              </a:rPr>
              <a:t>多樣化健康促進功能模組與服務計畫，長期活動不單調</a:t>
            </a:r>
            <a:endParaRPr lang="en-US" altLang="zh-TW" dirty="0">
              <a:solidFill>
                <a:srgbClr val="66FFFF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bg1"/>
                </a:solidFill>
              </a:rPr>
              <a:t>運動習慣養成儀表板功能</a:t>
            </a:r>
            <a:endParaRPr lang="en-US" altLang="zh-TW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bg1"/>
                </a:solidFill>
              </a:rPr>
              <a:t>融合社群科技關鍵機制，激勵、觸發同仁持續運動</a:t>
            </a:r>
            <a:endParaRPr lang="en-US" altLang="zh-TW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bg1"/>
                </a:solidFill>
              </a:rPr>
              <a:t>專屬達標獎章設計，</a:t>
            </a:r>
            <a:r>
              <a:rPr lang="en-US" altLang="zh-TW" dirty="0">
                <a:solidFill>
                  <a:schemeClr val="bg1"/>
                </a:solidFill>
              </a:rPr>
              <a:t>J-Coin</a:t>
            </a:r>
            <a:r>
              <a:rPr lang="zh-TW" altLang="en-US" dirty="0">
                <a:solidFill>
                  <a:schemeClr val="bg1"/>
                </a:solidFill>
              </a:rPr>
              <a:t>發放讓運動更有動力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331104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200149" y="463216"/>
            <a:ext cx="10743800" cy="506412"/>
          </a:xfrm>
          <a:prstGeom prst="rect">
            <a:avLst/>
          </a:prstGeom>
        </p:spPr>
        <p:txBody>
          <a:bodyPr/>
          <a:lstStyle/>
          <a:p>
            <a:r>
              <a:rPr lang="en-US" altLang="zh-TW" sz="3600" dirty="0">
                <a:solidFill>
                  <a:schemeClr val="bg1"/>
                </a:solidFill>
                <a:cs typeface="+mn-ea"/>
                <a:sym typeface="+mn-lt"/>
              </a:rPr>
              <a:t>JoiiCare</a:t>
            </a:r>
            <a:r>
              <a:rPr lang="zh-TW" altLang="en-US" sz="3600" dirty="0"/>
              <a:t>執行流程</a:t>
            </a:r>
            <a:endParaRPr lang="zh-TW" altLang="en-US" sz="3600" dirty="0">
              <a:solidFill>
                <a:srgbClr val="66FFFF"/>
              </a:solidFill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E1098FA3-A1EE-413E-BC1E-AAAC638BC564}"/>
              </a:ext>
            </a:extLst>
          </p:cNvPr>
          <p:cNvGraphicFramePr/>
          <p:nvPr/>
        </p:nvGraphicFramePr>
        <p:xfrm>
          <a:off x="810086" y="2965919"/>
          <a:ext cx="10364436" cy="610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文字方塊 9">
            <a:extLst>
              <a:ext uri="{FF2B5EF4-FFF2-40B4-BE49-F238E27FC236}">
                <a16:creationId xmlns:a16="http://schemas.microsoft.com/office/drawing/2014/main" id="{06C88FFD-9494-4523-9382-AD4452B7CD03}"/>
              </a:ext>
            </a:extLst>
          </p:cNvPr>
          <p:cNvSpPr txBox="1"/>
          <p:nvPr/>
        </p:nvSpPr>
        <p:spPr>
          <a:xfrm>
            <a:off x="810086" y="3915831"/>
            <a:ext cx="313031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rgbClr val="66FFFF"/>
                </a:solidFill>
                <a:latin typeface="+mn-ea"/>
              </a:rPr>
              <a:t>報價單回簽後，</a:t>
            </a:r>
            <a:br>
              <a:rPr lang="en-US" altLang="zh-TW" b="1" dirty="0">
                <a:solidFill>
                  <a:srgbClr val="66FFFF"/>
                </a:solidFill>
                <a:latin typeface="+mn-ea"/>
              </a:rPr>
            </a:br>
            <a:r>
              <a:rPr lang="zh-TW" altLang="en-US" b="1" dirty="0">
                <a:solidFill>
                  <a:srgbClr val="66FFFF"/>
                </a:solidFill>
                <a:latin typeface="+mn-ea"/>
              </a:rPr>
              <a:t>提供兩週後台試用期。</a:t>
            </a:r>
            <a:endParaRPr lang="en-US" altLang="zh-TW" b="1" dirty="0">
              <a:solidFill>
                <a:srgbClr val="66FFFF"/>
              </a:solidFill>
              <a:latin typeface="+mn-ea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endParaRPr lang="en-US" altLang="zh-TW" sz="1600" b="1" dirty="0">
              <a:solidFill>
                <a:srgbClr val="66FFFF"/>
              </a:solidFill>
              <a:latin typeface="+mn-ea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600" b="1" dirty="0">
                <a:solidFill>
                  <a:schemeClr val="bg1"/>
                </a:solidFill>
                <a:latin typeface="+mn-ea"/>
              </a:rPr>
              <a:t>選擇方案、月數、人數</a:t>
            </a:r>
            <a:endParaRPr lang="en-US" altLang="zh-TW" sz="1600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600" b="1" dirty="0">
                <a:solidFill>
                  <a:schemeClr val="bg1"/>
                </a:solidFill>
                <a:latin typeface="+mn-ea"/>
              </a:rPr>
              <a:t>報價單回簽或簽訂合約</a:t>
            </a:r>
            <a:endParaRPr lang="en-US" altLang="zh-TW" sz="1600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600" b="1" dirty="0">
                <a:solidFill>
                  <a:schemeClr val="bg1"/>
                </a:solidFill>
                <a:latin typeface="+mn-ea"/>
              </a:rPr>
              <a:t>取得企業專屬後台</a:t>
            </a:r>
            <a:endParaRPr lang="en-US" altLang="zh-TW" sz="1600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600" b="1" dirty="0">
                <a:solidFill>
                  <a:schemeClr val="bg1"/>
                </a:solidFill>
                <a:latin typeface="+mn-ea"/>
              </a:rPr>
              <a:t>專人協助設定活動規則、參與人員資料匯入</a:t>
            </a:r>
            <a:endParaRPr lang="en-US" altLang="zh-TW" sz="1600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endParaRPr lang="en-US" altLang="zh-TW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BF92D80-1DBA-4290-8B5C-A432FF4DB917}"/>
              </a:ext>
            </a:extLst>
          </p:cNvPr>
          <p:cNvSpPr txBox="1"/>
          <p:nvPr/>
        </p:nvSpPr>
        <p:spPr>
          <a:xfrm>
            <a:off x="4712782" y="3915159"/>
            <a:ext cx="369308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rgbClr val="66FFFF"/>
                </a:solidFill>
                <a:latin typeface="+mn-ea"/>
              </a:rPr>
              <a:t>員工使用</a:t>
            </a:r>
            <a:r>
              <a:rPr lang="en-US" altLang="zh-TW" b="1" dirty="0">
                <a:solidFill>
                  <a:srgbClr val="66FFFF"/>
                </a:solidFill>
                <a:latin typeface="+mn-ea"/>
              </a:rPr>
              <a:t>App</a:t>
            </a:r>
            <a:r>
              <a:rPr lang="zh-TW" altLang="en-US" b="1" dirty="0">
                <a:solidFill>
                  <a:srgbClr val="66FFFF"/>
                </a:solidFill>
                <a:latin typeface="+mn-ea"/>
              </a:rPr>
              <a:t>參賽，</a:t>
            </a:r>
            <a:br>
              <a:rPr lang="en-US" altLang="zh-TW" b="1" dirty="0">
                <a:solidFill>
                  <a:srgbClr val="66FFFF"/>
                </a:solidFill>
                <a:latin typeface="+mn-ea"/>
              </a:rPr>
            </a:br>
            <a:r>
              <a:rPr lang="zh-TW" altLang="en-US" b="1" dirty="0">
                <a:solidFill>
                  <a:srgbClr val="66FFFF"/>
                </a:solidFill>
                <a:latin typeface="+mn-ea"/>
              </a:rPr>
              <a:t>管理隨時掌握活動數據。</a:t>
            </a:r>
            <a:endParaRPr lang="en-US" altLang="zh-TW" b="1" dirty="0">
              <a:solidFill>
                <a:srgbClr val="66FFFF"/>
              </a:solidFill>
              <a:latin typeface="+mn-ea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endParaRPr lang="en-US" altLang="zh-TW" sz="1600" b="1" dirty="0">
              <a:solidFill>
                <a:srgbClr val="66FFFF"/>
              </a:solidFill>
              <a:latin typeface="+mn-ea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600" b="1" dirty="0">
                <a:solidFill>
                  <a:schemeClr val="bg1"/>
                </a:solidFill>
                <a:latin typeface="+mn-ea"/>
              </a:rPr>
              <a:t>後台即時顯示運動與生理數據</a:t>
            </a:r>
            <a:endParaRPr lang="en-US" altLang="zh-TW" sz="1600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600" b="1" dirty="0">
                <a:solidFill>
                  <a:schemeClr val="bg1"/>
                </a:solidFill>
                <a:latin typeface="+mn-ea"/>
              </a:rPr>
              <a:t>隨時發佈通知、公告至</a:t>
            </a:r>
            <a:r>
              <a:rPr lang="en-US" altLang="zh-TW" sz="1600" b="1" dirty="0">
                <a:solidFill>
                  <a:schemeClr val="bg1"/>
                </a:solidFill>
                <a:latin typeface="+mn-ea"/>
              </a:rPr>
              <a:t>App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600" b="1" dirty="0">
                <a:solidFill>
                  <a:schemeClr val="bg1"/>
                </a:solidFill>
                <a:latin typeface="+mn-ea"/>
              </a:rPr>
              <a:t>即時客服</a:t>
            </a:r>
            <a:endParaRPr lang="en-US" altLang="zh-TW" sz="1600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600" b="1" dirty="0">
                <a:solidFill>
                  <a:schemeClr val="bg1"/>
                </a:solidFill>
                <a:latin typeface="+mn-ea"/>
              </a:rPr>
              <a:t>可彈性增加活動參與人數</a:t>
            </a:r>
            <a:endParaRPr lang="en-US" altLang="zh-TW" sz="1600" b="1" dirty="0">
              <a:solidFill>
                <a:schemeClr val="bg1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en-US" altLang="zh-TW" sz="1600" b="1" dirty="0">
                <a:solidFill>
                  <a:schemeClr val="bg1"/>
                </a:solidFill>
                <a:latin typeface="+mn-ea"/>
              </a:rPr>
              <a:t>(</a:t>
            </a:r>
            <a:r>
              <a:rPr lang="zh-TW" altLang="en-US" sz="1600" b="1" dirty="0">
                <a:solidFill>
                  <a:schemeClr val="bg1"/>
                </a:solidFill>
                <a:latin typeface="+mn-ea"/>
              </a:rPr>
              <a:t>活動結束根據實際增加人數計算費用</a:t>
            </a:r>
            <a:r>
              <a:rPr lang="en-US" altLang="zh-TW" sz="1600" b="1" dirty="0">
                <a:solidFill>
                  <a:schemeClr val="bg1"/>
                </a:solidFill>
                <a:latin typeface="+mn-ea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endParaRPr lang="en-US" altLang="zh-TW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77811B1-7FDF-4773-96C6-F1197138A7D1}"/>
              </a:ext>
            </a:extLst>
          </p:cNvPr>
          <p:cNvSpPr txBox="1"/>
          <p:nvPr/>
        </p:nvSpPr>
        <p:spPr>
          <a:xfrm>
            <a:off x="8492931" y="3915831"/>
            <a:ext cx="33314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rgbClr val="66FFFF"/>
                </a:solidFill>
                <a:latin typeface="+mn-ea"/>
              </a:rPr>
              <a:t>活動結束提供五日工作天，</a:t>
            </a:r>
            <a:br>
              <a:rPr lang="en-US" altLang="zh-TW" b="1" dirty="0">
                <a:solidFill>
                  <a:srgbClr val="66FFFF"/>
                </a:solidFill>
                <a:latin typeface="+mn-ea"/>
              </a:rPr>
            </a:br>
            <a:r>
              <a:rPr lang="zh-TW" altLang="en-US" b="1" dirty="0">
                <a:solidFill>
                  <a:srgbClr val="66FFFF"/>
                </a:solidFill>
                <a:latin typeface="+mn-ea"/>
              </a:rPr>
              <a:t>後台可下載成績。</a:t>
            </a:r>
            <a:endParaRPr lang="en-US" altLang="zh-TW" b="1" dirty="0">
              <a:solidFill>
                <a:srgbClr val="66FFFF"/>
              </a:solidFill>
              <a:latin typeface="+mn-ea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endParaRPr lang="en-US" altLang="zh-TW" sz="1600" b="1" dirty="0">
              <a:solidFill>
                <a:srgbClr val="66FFFF"/>
              </a:solidFill>
              <a:latin typeface="+mn-ea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600" b="1" dirty="0">
                <a:solidFill>
                  <a:schemeClr val="bg1"/>
                </a:solidFill>
                <a:latin typeface="+mn-ea"/>
              </a:rPr>
              <a:t>獎勵公告與發放</a:t>
            </a:r>
            <a:endParaRPr lang="en-US" altLang="zh-TW" sz="1600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600" b="1" dirty="0">
                <a:solidFill>
                  <a:schemeClr val="bg1"/>
                </a:solidFill>
                <a:latin typeface="+mn-ea"/>
              </a:rPr>
              <a:t>虹映科技於活動結束後提供發票</a:t>
            </a:r>
            <a:endParaRPr lang="en-US" altLang="zh-TW" sz="1600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endParaRPr lang="en-US" altLang="zh-TW" sz="1600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endParaRPr lang="en-US" altLang="zh-TW" sz="1600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endParaRPr lang="en-US" altLang="zh-TW" sz="16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052" name="Picture 4" descr="討論| NCKU Material 成大素材網">
            <a:extLst>
              <a:ext uri="{FF2B5EF4-FFF2-40B4-BE49-F238E27FC236}">
                <a16:creationId xmlns:a16="http://schemas.microsoft.com/office/drawing/2014/main" id="{CF2B79B6-CCB5-4BCF-9ECD-A76AA2B44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685" y="1384282"/>
            <a:ext cx="1750441" cy="153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18FE40CC-B790-4A97-9D7D-0B9196E72506}"/>
              </a:ext>
            </a:extLst>
          </p:cNvPr>
          <p:cNvGrpSpPr/>
          <p:nvPr/>
        </p:nvGrpSpPr>
        <p:grpSpPr>
          <a:xfrm>
            <a:off x="4365095" y="1326045"/>
            <a:ext cx="3122049" cy="1493867"/>
            <a:chOff x="4025729" y="1126050"/>
            <a:chExt cx="3595414" cy="1720367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C14750EA-51F4-44FF-BC99-B84C62A0F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3"/>
            <a:stretch/>
          </p:blipFill>
          <p:spPr>
            <a:xfrm>
              <a:off x="5279994" y="1126050"/>
              <a:ext cx="2341149" cy="1683138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D5C11F9B-9034-44F1-B431-CB9A79198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729" y="1290823"/>
              <a:ext cx="2333391" cy="1555594"/>
            </a:xfrm>
            <a:prstGeom prst="rect">
              <a:avLst/>
            </a:prstGeom>
          </p:spPr>
        </p:pic>
      </p:grpSp>
      <p:pic>
        <p:nvPicPr>
          <p:cNvPr id="29" name="Picture 4">
            <a:extLst>
              <a:ext uri="{FF2B5EF4-FFF2-40B4-BE49-F238E27FC236}">
                <a16:creationId xmlns:a16="http://schemas.microsoft.com/office/drawing/2014/main" id="{57401E6E-AD2F-46F6-BFC5-E7C116727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425" y="1349927"/>
            <a:ext cx="1464317" cy="146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695589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158948" y="425896"/>
            <a:ext cx="5359720" cy="860643"/>
          </a:xfrm>
        </p:spPr>
        <p:txBody>
          <a:bodyPr lIns="121917" tIns="60958" rIns="121917" bIns="60958">
            <a:normAutofit/>
          </a:bodyPr>
          <a:lstStyle/>
          <a:p>
            <a:r>
              <a:rPr lang="en-US" altLang="zh-TW" sz="3600" dirty="0">
                <a:solidFill>
                  <a:schemeClr val="bg1"/>
                </a:solidFill>
                <a:cs typeface="+mn-ea"/>
                <a:sym typeface="+mn-lt"/>
              </a:rPr>
              <a:t>JoiiCare</a:t>
            </a:r>
            <a:r>
              <a:rPr lang="zh-TW" altLang="en-US" sz="3600" dirty="0">
                <a:solidFill>
                  <a:schemeClr val="bg1"/>
                </a:solidFill>
                <a:cs typeface="+mn-ea"/>
                <a:sym typeface="+mn-lt"/>
              </a:rPr>
              <a:t>服務項目</a:t>
            </a:r>
            <a:endParaRPr lang="en-ID" altLang="zh-TW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1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30" y="2191309"/>
            <a:ext cx="1343984" cy="161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B4FE33EB-759E-4FA1-8FED-79DF045D6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13" y="2545995"/>
            <a:ext cx="1431597" cy="98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2606408" y="2514067"/>
            <a:ext cx="1463309" cy="1074896"/>
            <a:chOff x="1700209" y="1340991"/>
            <a:chExt cx="8791583" cy="5361545"/>
          </a:xfrm>
        </p:grpSpPr>
        <p:grpSp>
          <p:nvGrpSpPr>
            <p:cNvPr id="14" name="Group 78" descr="e7d195523061f1c0f55f9af68525816972d868573ada39bc763F3977967589A5F92C178830C92595A6CE4D0132F8C206B2B04C416AAA86B7FD80AB023F78DAEB544E2F013E11B2B95AD21703D1C90034A379EC9026EFAAF5D8D3F6EDD7215B01F6CA9944DC1B7CBB028981B370EBF586AED39B972DC52CE5F004550FAC6E8C155833999AD58B7FAEA0473D6F778E738E"/>
            <p:cNvGrpSpPr/>
            <p:nvPr/>
          </p:nvGrpSpPr>
          <p:grpSpPr>
            <a:xfrm>
              <a:off x="1700209" y="1340991"/>
              <a:ext cx="8791583" cy="5361545"/>
              <a:chOff x="8440747" y="4796156"/>
              <a:chExt cx="2786063" cy="1603375"/>
            </a:xfrm>
          </p:grpSpPr>
          <p:sp>
            <p:nvSpPr>
              <p:cNvPr id="17" name="Freeform 45"/>
              <p:cNvSpPr>
                <a:spLocks/>
              </p:cNvSpPr>
              <p:nvPr/>
            </p:nvSpPr>
            <p:spPr bwMode="auto">
              <a:xfrm>
                <a:off x="8440747" y="6337618"/>
                <a:ext cx="1403350" cy="61913"/>
              </a:xfrm>
              <a:custGeom>
                <a:avLst/>
                <a:gdLst>
                  <a:gd name="T0" fmla="*/ 0 w 885"/>
                  <a:gd name="T1" fmla="*/ 16 h 39"/>
                  <a:gd name="T2" fmla="*/ 78 w 885"/>
                  <a:gd name="T3" fmla="*/ 39 h 39"/>
                  <a:gd name="T4" fmla="*/ 885 w 885"/>
                  <a:gd name="T5" fmla="*/ 39 h 39"/>
                  <a:gd name="T6" fmla="*/ 885 w 885"/>
                  <a:gd name="T7" fmla="*/ 0 h 39"/>
                  <a:gd name="T8" fmla="*/ 0 w 885"/>
                  <a:gd name="T9" fmla="*/ 0 h 39"/>
                  <a:gd name="T10" fmla="*/ 0 w 885"/>
                  <a:gd name="T11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5" h="39">
                    <a:moveTo>
                      <a:pt x="0" y="16"/>
                    </a:moveTo>
                    <a:cubicBezTo>
                      <a:pt x="0" y="23"/>
                      <a:pt x="30" y="39"/>
                      <a:pt x="78" y="39"/>
                    </a:cubicBezTo>
                    <a:cubicBezTo>
                      <a:pt x="126" y="39"/>
                      <a:pt x="885" y="39"/>
                      <a:pt x="885" y="39"/>
                    </a:cubicBezTo>
                    <a:cubicBezTo>
                      <a:pt x="885" y="0"/>
                      <a:pt x="885" y="0"/>
                      <a:pt x="88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B3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" name="Freeform 46"/>
              <p:cNvSpPr>
                <a:spLocks/>
              </p:cNvSpPr>
              <p:nvPr/>
            </p:nvSpPr>
            <p:spPr bwMode="auto">
              <a:xfrm>
                <a:off x="9823459" y="6337618"/>
                <a:ext cx="1403350" cy="61913"/>
              </a:xfrm>
              <a:custGeom>
                <a:avLst/>
                <a:gdLst>
                  <a:gd name="T0" fmla="*/ 884 w 884"/>
                  <a:gd name="T1" fmla="*/ 16 h 39"/>
                  <a:gd name="T2" fmla="*/ 806 w 884"/>
                  <a:gd name="T3" fmla="*/ 39 h 39"/>
                  <a:gd name="T4" fmla="*/ 0 w 884"/>
                  <a:gd name="T5" fmla="*/ 39 h 39"/>
                  <a:gd name="T6" fmla="*/ 0 w 884"/>
                  <a:gd name="T7" fmla="*/ 0 h 39"/>
                  <a:gd name="T8" fmla="*/ 884 w 884"/>
                  <a:gd name="T9" fmla="*/ 0 h 39"/>
                  <a:gd name="T10" fmla="*/ 884 w 884"/>
                  <a:gd name="T11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4" h="39">
                    <a:moveTo>
                      <a:pt x="884" y="16"/>
                    </a:moveTo>
                    <a:cubicBezTo>
                      <a:pt x="884" y="23"/>
                      <a:pt x="854" y="39"/>
                      <a:pt x="806" y="39"/>
                    </a:cubicBezTo>
                    <a:cubicBezTo>
                      <a:pt x="758" y="39"/>
                      <a:pt x="0" y="39"/>
                      <a:pt x="0" y="3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84" y="0"/>
                      <a:pt x="884" y="0"/>
                      <a:pt x="884" y="0"/>
                    </a:cubicBezTo>
                    <a:lnTo>
                      <a:pt x="884" y="16"/>
                    </a:lnTo>
                    <a:close/>
                  </a:path>
                </a:pathLst>
              </a:custGeom>
              <a:solidFill>
                <a:srgbClr val="B3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Freeform 47"/>
              <p:cNvSpPr>
                <a:spLocks/>
              </p:cNvSpPr>
              <p:nvPr/>
            </p:nvSpPr>
            <p:spPr bwMode="auto">
              <a:xfrm>
                <a:off x="8715384" y="4796156"/>
                <a:ext cx="2257425" cy="1546225"/>
              </a:xfrm>
              <a:custGeom>
                <a:avLst/>
                <a:gdLst>
                  <a:gd name="T0" fmla="*/ 1378 w 1423"/>
                  <a:gd name="T1" fmla="*/ 0 h 974"/>
                  <a:gd name="T2" fmla="*/ 45 w 1423"/>
                  <a:gd name="T3" fmla="*/ 0 h 974"/>
                  <a:gd name="T4" fmla="*/ 0 w 1423"/>
                  <a:gd name="T5" fmla="*/ 45 h 974"/>
                  <a:gd name="T6" fmla="*/ 0 w 1423"/>
                  <a:gd name="T7" fmla="*/ 218 h 974"/>
                  <a:gd name="T8" fmla="*/ 0 w 1423"/>
                  <a:gd name="T9" fmla="*/ 929 h 974"/>
                  <a:gd name="T10" fmla="*/ 45 w 1423"/>
                  <a:gd name="T11" fmla="*/ 974 h 974"/>
                  <a:gd name="T12" fmla="*/ 1378 w 1423"/>
                  <a:gd name="T13" fmla="*/ 974 h 974"/>
                  <a:gd name="T14" fmla="*/ 1423 w 1423"/>
                  <a:gd name="T15" fmla="*/ 929 h 974"/>
                  <a:gd name="T16" fmla="*/ 1423 w 1423"/>
                  <a:gd name="T17" fmla="*/ 45 h 974"/>
                  <a:gd name="T18" fmla="*/ 1378 w 1423"/>
                  <a:gd name="T19" fmla="*/ 0 h 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23" h="974">
                    <a:moveTo>
                      <a:pt x="1378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218"/>
                      <a:pt x="0" y="218"/>
                      <a:pt x="0" y="218"/>
                    </a:cubicBezTo>
                    <a:cubicBezTo>
                      <a:pt x="0" y="929"/>
                      <a:pt x="0" y="929"/>
                      <a:pt x="0" y="929"/>
                    </a:cubicBezTo>
                    <a:cubicBezTo>
                      <a:pt x="0" y="954"/>
                      <a:pt x="20" y="974"/>
                      <a:pt x="45" y="974"/>
                    </a:cubicBezTo>
                    <a:cubicBezTo>
                      <a:pt x="1378" y="974"/>
                      <a:pt x="1378" y="974"/>
                      <a:pt x="1378" y="974"/>
                    </a:cubicBezTo>
                    <a:cubicBezTo>
                      <a:pt x="1403" y="974"/>
                      <a:pt x="1423" y="954"/>
                      <a:pt x="1423" y="929"/>
                    </a:cubicBezTo>
                    <a:cubicBezTo>
                      <a:pt x="1423" y="45"/>
                      <a:pt x="1423" y="45"/>
                      <a:pt x="1423" y="45"/>
                    </a:cubicBezTo>
                    <a:cubicBezTo>
                      <a:pt x="1423" y="20"/>
                      <a:pt x="1403" y="0"/>
                      <a:pt x="1378" y="0"/>
                    </a:cubicBezTo>
                    <a:close/>
                  </a:path>
                </a:pathLst>
              </a:custGeom>
              <a:solidFill>
                <a:srgbClr val="D2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" name="Freeform 48"/>
              <p:cNvSpPr>
                <a:spLocks/>
              </p:cNvSpPr>
              <p:nvPr/>
            </p:nvSpPr>
            <p:spPr bwMode="auto">
              <a:xfrm>
                <a:off x="8723322" y="4804093"/>
                <a:ext cx="2243138" cy="1530350"/>
              </a:xfrm>
              <a:custGeom>
                <a:avLst/>
                <a:gdLst>
                  <a:gd name="T0" fmla="*/ 40 w 1414"/>
                  <a:gd name="T1" fmla="*/ 964 h 964"/>
                  <a:gd name="T2" fmla="*/ 0 w 1414"/>
                  <a:gd name="T3" fmla="*/ 924 h 964"/>
                  <a:gd name="T4" fmla="*/ 0 w 1414"/>
                  <a:gd name="T5" fmla="*/ 40 h 964"/>
                  <a:gd name="T6" fmla="*/ 40 w 1414"/>
                  <a:gd name="T7" fmla="*/ 0 h 964"/>
                  <a:gd name="T8" fmla="*/ 1373 w 1414"/>
                  <a:gd name="T9" fmla="*/ 0 h 964"/>
                  <a:gd name="T10" fmla="*/ 1414 w 1414"/>
                  <a:gd name="T11" fmla="*/ 40 h 964"/>
                  <a:gd name="T12" fmla="*/ 1414 w 1414"/>
                  <a:gd name="T13" fmla="*/ 924 h 964"/>
                  <a:gd name="T14" fmla="*/ 1373 w 1414"/>
                  <a:gd name="T15" fmla="*/ 964 h 964"/>
                  <a:gd name="T16" fmla="*/ 40 w 1414"/>
                  <a:gd name="T17" fmla="*/ 964 h 9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4" h="964">
                    <a:moveTo>
                      <a:pt x="40" y="964"/>
                    </a:moveTo>
                    <a:cubicBezTo>
                      <a:pt x="18" y="964"/>
                      <a:pt x="0" y="946"/>
                      <a:pt x="0" y="92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1373" y="0"/>
                      <a:pt x="1373" y="0"/>
                      <a:pt x="1373" y="0"/>
                    </a:cubicBezTo>
                    <a:cubicBezTo>
                      <a:pt x="1396" y="0"/>
                      <a:pt x="1414" y="18"/>
                      <a:pt x="1414" y="40"/>
                    </a:cubicBezTo>
                    <a:cubicBezTo>
                      <a:pt x="1414" y="924"/>
                      <a:pt x="1414" y="924"/>
                      <a:pt x="1414" y="924"/>
                    </a:cubicBezTo>
                    <a:cubicBezTo>
                      <a:pt x="1414" y="946"/>
                      <a:pt x="1396" y="964"/>
                      <a:pt x="1373" y="964"/>
                    </a:cubicBezTo>
                    <a:lnTo>
                      <a:pt x="40" y="964"/>
                    </a:lnTo>
                    <a:close/>
                  </a:path>
                </a:pathLst>
              </a:custGeom>
              <a:solidFill>
                <a:srgbClr val="1818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21" name="Freeform 49"/>
              <p:cNvSpPr>
                <a:spLocks/>
              </p:cNvSpPr>
              <p:nvPr/>
            </p:nvSpPr>
            <p:spPr bwMode="auto">
              <a:xfrm>
                <a:off x="8723322" y="6269356"/>
                <a:ext cx="2243138" cy="65088"/>
              </a:xfrm>
              <a:custGeom>
                <a:avLst/>
                <a:gdLst>
                  <a:gd name="T0" fmla="*/ 1414 w 1414"/>
                  <a:gd name="T1" fmla="*/ 0 h 41"/>
                  <a:gd name="T2" fmla="*/ 1396 w 1414"/>
                  <a:gd name="T3" fmla="*/ 9 h 41"/>
                  <a:gd name="T4" fmla="*/ 18 w 1414"/>
                  <a:gd name="T5" fmla="*/ 9 h 41"/>
                  <a:gd name="T6" fmla="*/ 0 w 1414"/>
                  <a:gd name="T7" fmla="*/ 0 h 41"/>
                  <a:gd name="T8" fmla="*/ 0 w 1414"/>
                  <a:gd name="T9" fmla="*/ 1 h 41"/>
                  <a:gd name="T10" fmla="*/ 40 w 1414"/>
                  <a:gd name="T11" fmla="*/ 41 h 41"/>
                  <a:gd name="T12" fmla="*/ 1373 w 1414"/>
                  <a:gd name="T13" fmla="*/ 41 h 41"/>
                  <a:gd name="T14" fmla="*/ 1414 w 1414"/>
                  <a:gd name="T15" fmla="*/ 1 h 41"/>
                  <a:gd name="T16" fmla="*/ 1414 w 1414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4" h="41">
                    <a:moveTo>
                      <a:pt x="1414" y="0"/>
                    </a:moveTo>
                    <a:cubicBezTo>
                      <a:pt x="1409" y="6"/>
                      <a:pt x="1403" y="9"/>
                      <a:pt x="1396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0" y="9"/>
                      <a:pt x="4" y="6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3"/>
                      <a:pt x="18" y="41"/>
                      <a:pt x="40" y="41"/>
                    </a:cubicBezTo>
                    <a:cubicBezTo>
                      <a:pt x="1373" y="41"/>
                      <a:pt x="1373" y="41"/>
                      <a:pt x="1373" y="41"/>
                    </a:cubicBezTo>
                    <a:cubicBezTo>
                      <a:pt x="1396" y="41"/>
                      <a:pt x="1414" y="23"/>
                      <a:pt x="1414" y="1"/>
                    </a:cubicBezTo>
                    <a:lnTo>
                      <a:pt x="1414" y="0"/>
                    </a:lnTo>
                    <a:close/>
                  </a:path>
                </a:pathLst>
              </a:custGeom>
              <a:solidFill>
                <a:srgbClr val="0C0D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Rectangle 50"/>
              <p:cNvSpPr>
                <a:spLocks noChangeArrowheads="1"/>
              </p:cNvSpPr>
              <p:nvPr/>
            </p:nvSpPr>
            <p:spPr bwMode="auto">
              <a:xfrm>
                <a:off x="8440747" y="6312218"/>
                <a:ext cx="2786063" cy="50800"/>
              </a:xfrm>
              <a:prstGeom prst="rect">
                <a:avLst/>
              </a:prstGeom>
              <a:solidFill>
                <a:srgbClr val="D2D6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" name="Freeform 51"/>
              <p:cNvSpPr>
                <a:spLocks/>
              </p:cNvSpPr>
              <p:nvPr/>
            </p:nvSpPr>
            <p:spPr bwMode="auto">
              <a:xfrm>
                <a:off x="9632959" y="6312218"/>
                <a:ext cx="400050" cy="28575"/>
              </a:xfrm>
              <a:custGeom>
                <a:avLst/>
                <a:gdLst>
                  <a:gd name="T0" fmla="*/ 0 w 252"/>
                  <a:gd name="T1" fmla="*/ 0 h 18"/>
                  <a:gd name="T2" fmla="*/ 22 w 252"/>
                  <a:gd name="T3" fmla="*/ 18 h 18"/>
                  <a:gd name="T4" fmla="*/ 230 w 252"/>
                  <a:gd name="T5" fmla="*/ 18 h 18"/>
                  <a:gd name="T6" fmla="*/ 252 w 252"/>
                  <a:gd name="T7" fmla="*/ 0 h 18"/>
                  <a:gd name="T8" fmla="*/ 0 w 25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2" h="18">
                    <a:moveTo>
                      <a:pt x="0" y="0"/>
                    </a:moveTo>
                    <a:cubicBezTo>
                      <a:pt x="2" y="10"/>
                      <a:pt x="11" y="18"/>
                      <a:pt x="22" y="18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41" y="18"/>
                      <a:pt x="250" y="10"/>
                      <a:pt x="25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Rectangle 52"/>
              <p:cNvSpPr>
                <a:spLocks noChangeArrowheads="1"/>
              </p:cNvSpPr>
              <p:nvPr/>
            </p:nvSpPr>
            <p:spPr bwMode="auto">
              <a:xfrm>
                <a:off x="8797934" y="4900931"/>
                <a:ext cx="2093913" cy="1322388"/>
              </a:xfrm>
              <a:prstGeom prst="rect">
                <a:avLst/>
              </a:prstGeom>
              <a:solidFill>
                <a:srgbClr val="0C0D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Rectangle 53"/>
              <p:cNvSpPr>
                <a:spLocks noChangeArrowheads="1"/>
              </p:cNvSpPr>
              <p:nvPr/>
            </p:nvSpPr>
            <p:spPr bwMode="auto">
              <a:xfrm>
                <a:off x="8804284" y="4908868"/>
                <a:ext cx="2079625" cy="1308100"/>
              </a:xfrm>
              <a:prstGeom prst="rect">
                <a:avLst/>
              </a:pr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" name="Oval 54"/>
              <p:cNvSpPr>
                <a:spLocks noChangeArrowheads="1"/>
              </p:cNvSpPr>
              <p:nvPr/>
            </p:nvSpPr>
            <p:spPr bwMode="auto">
              <a:xfrm>
                <a:off x="9831397" y="4845368"/>
                <a:ext cx="23813" cy="23813"/>
              </a:xfrm>
              <a:prstGeom prst="ellipse">
                <a:avLst/>
              </a:prstGeom>
              <a:solidFill>
                <a:srgbClr val="2C2C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Oval 55"/>
              <p:cNvSpPr>
                <a:spLocks noChangeArrowheads="1"/>
              </p:cNvSpPr>
              <p:nvPr/>
            </p:nvSpPr>
            <p:spPr bwMode="auto">
              <a:xfrm>
                <a:off x="9831397" y="4843781"/>
                <a:ext cx="23813" cy="22225"/>
              </a:xfrm>
              <a:prstGeom prst="ellipse">
                <a:avLst/>
              </a:prstGeom>
              <a:solidFill>
                <a:srgbClr val="0A0A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Oval 56"/>
              <p:cNvSpPr>
                <a:spLocks noChangeArrowheads="1"/>
              </p:cNvSpPr>
              <p:nvPr/>
            </p:nvSpPr>
            <p:spPr bwMode="auto">
              <a:xfrm>
                <a:off x="9836159" y="4846956"/>
                <a:ext cx="14288" cy="1587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" name="Oval 57"/>
              <p:cNvSpPr>
                <a:spLocks noChangeArrowheads="1"/>
              </p:cNvSpPr>
              <p:nvPr/>
            </p:nvSpPr>
            <p:spPr bwMode="auto">
              <a:xfrm>
                <a:off x="9839334" y="4851718"/>
                <a:ext cx="7938" cy="7938"/>
              </a:xfrm>
              <a:prstGeom prst="ellipse">
                <a:avLst/>
              </a:prstGeom>
              <a:solidFill>
                <a:srgbClr val="2C9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" name="Freeform 58"/>
              <p:cNvSpPr>
                <a:spLocks/>
              </p:cNvSpPr>
              <p:nvPr/>
            </p:nvSpPr>
            <p:spPr bwMode="auto">
              <a:xfrm>
                <a:off x="9842509" y="4853306"/>
                <a:ext cx="1588" cy="31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DA4476D1-7E92-4552-9D12-C342E881D3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3"/>
            <a:stretch>
              <a:fillRect/>
            </a:stretch>
          </p:blipFill>
          <p:spPr bwMode="auto">
            <a:xfrm>
              <a:off x="2847371" y="1691349"/>
              <a:ext cx="6562377" cy="4400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AutoShape 2" descr="客服icon图片_客服icon素材_客服icon模板免费下载-六图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76" name="Picture 4" descr="客戶服務中心&amp; Call Center System - YSK.C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660" y="2464837"/>
            <a:ext cx="1580692" cy="119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SG Reporting: Why Companies Should Act No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54" y="2667941"/>
            <a:ext cx="2091070" cy="83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Customer service - Free user ico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1" name="AutoShape 10" descr="Customer service agent - Free technology icon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2" name="AutoShape 12" descr="Customer service - Free user icon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3" name="AutoShape 14" descr="Customer service - Free technology icon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4" name="AutoShape 16" descr="Customer service - Free technology icon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" name="AutoShape 18" descr="Customer service free ico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807" y="2584308"/>
            <a:ext cx="1356664" cy="99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文字方塊 35"/>
          <p:cNvSpPr txBox="1"/>
          <p:nvPr/>
        </p:nvSpPr>
        <p:spPr>
          <a:xfrm>
            <a:off x="6374599" y="3994202"/>
            <a:ext cx="181108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solidFill>
                  <a:srgbClr val="66FFFF"/>
                </a:solidFill>
              </a:rPr>
              <a:t>協助參與活動人員資料匯入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solidFill>
                  <a:schemeClr val="bg1"/>
                </a:solidFill>
              </a:rPr>
              <a:t>由專人針對企業需求協助設定活動模式</a:t>
            </a:r>
            <a:endParaRPr lang="en-US" altLang="zh-TW" sz="1400" b="1" dirty="0">
              <a:solidFill>
                <a:schemeClr val="bg1"/>
              </a:solidFill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4473634" y="3979121"/>
            <a:ext cx="1750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solidFill>
                  <a:srgbClr val="66FFFF"/>
                </a:solidFill>
              </a:rPr>
              <a:t>佈達活動事項</a:t>
            </a:r>
            <a:endParaRPr lang="en-US" altLang="zh-TW" sz="1400" b="1" dirty="0">
              <a:solidFill>
                <a:srgbClr val="66FFFF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solidFill>
                  <a:schemeClr val="bg1"/>
                </a:solidFill>
              </a:rPr>
              <a:t>放置宣傳文案、圖片</a:t>
            </a:r>
            <a:endParaRPr lang="en-US" altLang="zh-TW" sz="1400" b="1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solidFill>
                  <a:schemeClr val="bg1"/>
                </a:solidFill>
              </a:rPr>
              <a:t>支援電腦與行動裝置</a:t>
            </a:r>
            <a:endParaRPr lang="en-US" altLang="zh-TW" sz="1400" b="1" dirty="0">
              <a:solidFill>
                <a:schemeClr val="bg1"/>
              </a:solidFill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253038" y="3993919"/>
            <a:ext cx="1981568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solidFill>
                  <a:srgbClr val="66FFFF"/>
                </a:solidFill>
              </a:rPr>
              <a:t>介面簡單容易上手</a:t>
            </a:r>
            <a:endParaRPr lang="en-US" altLang="zh-TW" sz="1400" b="1" dirty="0">
              <a:solidFill>
                <a:srgbClr val="66FFFF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solidFill>
                  <a:srgbClr val="66FFFF"/>
                </a:solidFill>
              </a:rPr>
              <a:t>支援各種運動模式與運動紀錄</a:t>
            </a:r>
            <a:endParaRPr lang="en-US" altLang="zh-TW" sz="1400" b="1" dirty="0">
              <a:solidFill>
                <a:srgbClr val="66FFFF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solidFill>
                  <a:schemeClr val="bg1"/>
                </a:solidFill>
              </a:rPr>
              <a:t>適合各年齡層</a:t>
            </a:r>
            <a:endParaRPr lang="en-US" altLang="zh-TW" sz="1400" b="1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solidFill>
                  <a:schemeClr val="bg1"/>
                </a:solidFill>
              </a:rPr>
              <a:t>徒手鍛鍊團體</a:t>
            </a:r>
            <a:r>
              <a:rPr lang="en-US" altLang="zh-TW" sz="1400" b="1" dirty="0">
                <a:solidFill>
                  <a:schemeClr val="bg1"/>
                </a:solidFill>
              </a:rPr>
              <a:t>PK</a:t>
            </a:r>
            <a:r>
              <a:rPr lang="zh-TW" altLang="en-US" sz="1400" b="1" dirty="0">
                <a:solidFill>
                  <a:schemeClr val="bg1"/>
                </a:solidFill>
              </a:rPr>
              <a:t>賽</a:t>
            </a:r>
            <a:endParaRPr lang="en-US" altLang="zh-TW" sz="1400" b="1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solidFill>
                  <a:schemeClr val="bg1"/>
                </a:solidFill>
              </a:rPr>
              <a:t>人體儀表板即時健康狀態回饋</a:t>
            </a:r>
            <a:endParaRPr lang="en-US" altLang="zh-TW" sz="1400" b="1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solidFill>
                  <a:schemeClr val="bg1"/>
                </a:solidFill>
              </a:rPr>
              <a:t>個人化運動計畫與飲食計畫推薦</a:t>
            </a:r>
            <a:endParaRPr lang="en-US" altLang="zh-TW" sz="1400" b="1" dirty="0">
              <a:solidFill>
                <a:schemeClr val="bg1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2232051" y="3986427"/>
            <a:ext cx="2212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solidFill>
                  <a:srgbClr val="66FFFF"/>
                </a:solidFill>
              </a:rPr>
              <a:t>管理後台即時呈現活動數據與生理數據全員活動數據下載</a:t>
            </a:r>
            <a:endParaRPr lang="en-US" altLang="zh-TW" sz="1400" b="1" dirty="0">
              <a:solidFill>
                <a:srgbClr val="66FFFF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solidFill>
                  <a:schemeClr val="bg1"/>
                </a:solidFill>
              </a:rPr>
              <a:t>活動通知設定</a:t>
            </a:r>
            <a:endParaRPr lang="en-US" altLang="zh-TW" sz="1400" b="1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solidFill>
                  <a:schemeClr val="bg1"/>
                </a:solidFill>
              </a:rPr>
              <a:t>成果驗收、獎章發送</a:t>
            </a:r>
            <a:endParaRPr lang="en-US" altLang="zh-TW" sz="1400" b="1" dirty="0">
              <a:solidFill>
                <a:schemeClr val="bg1"/>
              </a:solidFill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8054631" y="3993919"/>
            <a:ext cx="1898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400" b="1" dirty="0">
                <a:solidFill>
                  <a:schemeClr val="bg1"/>
                </a:solidFill>
              </a:rPr>
              <a:t>即時一對一客服，快速解決活動成員使用</a:t>
            </a:r>
            <a:r>
              <a:rPr lang="en-US" altLang="zh-TW" sz="1400" b="1" dirty="0">
                <a:solidFill>
                  <a:schemeClr val="bg1"/>
                </a:solidFill>
              </a:rPr>
              <a:t>app</a:t>
            </a:r>
            <a:r>
              <a:rPr lang="zh-TW" altLang="en-US" sz="1400" b="1" dirty="0">
                <a:solidFill>
                  <a:schemeClr val="bg1"/>
                </a:solidFill>
              </a:rPr>
              <a:t>的問題</a:t>
            </a:r>
            <a:endParaRPr lang="en-US" altLang="zh-TW" sz="1400" b="1" dirty="0">
              <a:solidFill>
                <a:schemeClr val="bg1"/>
              </a:solidFill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10042914" y="4015185"/>
            <a:ext cx="1898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400" b="1" dirty="0">
                <a:solidFill>
                  <a:schemeClr val="bg1"/>
                </a:solidFill>
              </a:rPr>
              <a:t>提供企業</a:t>
            </a:r>
            <a:r>
              <a:rPr lang="en-US" altLang="zh-TW" sz="1400" b="1" dirty="0">
                <a:solidFill>
                  <a:schemeClr val="bg1"/>
                </a:solidFill>
              </a:rPr>
              <a:t>OMO</a:t>
            </a:r>
            <a:r>
              <a:rPr lang="zh-TW" altLang="en-US" sz="1400" b="1" dirty="0">
                <a:solidFill>
                  <a:schemeClr val="bg1"/>
                </a:solidFill>
              </a:rPr>
              <a:t>吃睡動補醫一站式的健康促進加值服務</a:t>
            </a:r>
            <a:endParaRPr lang="en-US" altLang="zh-TW" sz="1400" b="1" dirty="0">
              <a:solidFill>
                <a:schemeClr val="bg1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69934" y="1672206"/>
            <a:ext cx="21477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66FFFF"/>
                </a:solidFill>
              </a:rPr>
              <a:t>JoiiSports App</a:t>
            </a:r>
            <a:endParaRPr lang="zh-TW" altLang="en-US" sz="2000" b="1" dirty="0">
              <a:solidFill>
                <a:srgbClr val="66FFFF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9884731" y="1672206"/>
            <a:ext cx="22151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66FFFF"/>
                </a:solidFill>
              </a:rPr>
              <a:t>ESG</a:t>
            </a:r>
            <a:r>
              <a:rPr lang="zh-TW" altLang="en-US" sz="2000" b="1" dirty="0">
                <a:solidFill>
                  <a:srgbClr val="66FFFF"/>
                </a:solidFill>
              </a:rPr>
              <a:t>加值服務</a:t>
            </a:r>
          </a:p>
        </p:txBody>
      </p:sp>
      <p:sp>
        <p:nvSpPr>
          <p:cNvPr id="49" name="矩形 48"/>
          <p:cNvSpPr/>
          <p:nvPr/>
        </p:nvSpPr>
        <p:spPr>
          <a:xfrm>
            <a:off x="4241553" y="1657408"/>
            <a:ext cx="22151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66FFFF"/>
                </a:solidFill>
                <a:latin typeface="+mn-ea"/>
              </a:rPr>
              <a:t>專屬官網</a:t>
            </a:r>
          </a:p>
        </p:txBody>
      </p:sp>
      <p:sp>
        <p:nvSpPr>
          <p:cNvPr id="50" name="矩形 49"/>
          <p:cNvSpPr/>
          <p:nvPr/>
        </p:nvSpPr>
        <p:spPr>
          <a:xfrm>
            <a:off x="6172581" y="1672489"/>
            <a:ext cx="22151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66FFFF"/>
                </a:solidFill>
                <a:latin typeface="+mn-ea"/>
              </a:rPr>
              <a:t>專人協助</a:t>
            </a:r>
          </a:p>
        </p:txBody>
      </p:sp>
      <p:sp>
        <p:nvSpPr>
          <p:cNvPr id="51" name="矩形 50"/>
          <p:cNvSpPr/>
          <p:nvPr/>
        </p:nvSpPr>
        <p:spPr>
          <a:xfrm>
            <a:off x="2230504" y="1664714"/>
            <a:ext cx="22151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66FFFF"/>
                </a:solidFill>
                <a:latin typeface="+mn-ea"/>
              </a:rPr>
              <a:t>數據管理</a:t>
            </a:r>
          </a:p>
        </p:txBody>
      </p:sp>
      <p:sp>
        <p:nvSpPr>
          <p:cNvPr id="52" name="矩形 51"/>
          <p:cNvSpPr/>
          <p:nvPr/>
        </p:nvSpPr>
        <p:spPr>
          <a:xfrm>
            <a:off x="7896448" y="1672206"/>
            <a:ext cx="22151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66FFFF"/>
                </a:solidFill>
                <a:latin typeface="+mn-ea"/>
              </a:rPr>
              <a:t>即時客服</a:t>
            </a:r>
          </a:p>
        </p:txBody>
      </p:sp>
      <p:pic>
        <p:nvPicPr>
          <p:cNvPr id="46" name="Picture 2" descr="C:\Users\1708002\Desktop\joiiup Logo-all工作用-0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7600" y="6283774"/>
            <a:ext cx="2159000" cy="472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758075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dspq54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114788</TotalTime>
  <Words>2708</Words>
  <Application>Microsoft Macintosh PowerPoint</Application>
  <PresentationFormat>寬螢幕</PresentationFormat>
  <Paragraphs>398</Paragraphs>
  <Slides>55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55</vt:i4>
      </vt:variant>
    </vt:vector>
  </HeadingPairs>
  <TitlesOfParts>
    <vt:vector size="63" baseType="lpstr">
      <vt:lpstr>微軟正黑體</vt:lpstr>
      <vt:lpstr>微软雅黑</vt:lpstr>
      <vt:lpstr>Arial</vt:lpstr>
      <vt:lpstr>Calibri</vt:lpstr>
      <vt:lpstr>Wingdings</vt:lpstr>
      <vt:lpstr>第一PPT，www.1ppt.com</vt:lpstr>
      <vt:lpstr>自訂設計</vt:lpstr>
      <vt:lpstr>自定义设计方案</vt:lpstr>
      <vt:lpstr>PowerPoint 簡報</vt:lpstr>
      <vt:lpstr>PowerPoint 簡報</vt:lpstr>
      <vt:lpstr>虹映的企業使命</vt:lpstr>
      <vt:lpstr>What We Have Achieved！ </vt:lpstr>
      <vt:lpstr>PowerPoint 簡報</vt:lpstr>
      <vt:lpstr>PowerPoint 簡報</vt:lpstr>
      <vt:lpstr>JoiiCare設計特色---易執行、高成效、能持續</vt:lpstr>
      <vt:lpstr>JoiiCare執行流程</vt:lpstr>
      <vt:lpstr>JoiiCare服務項目</vt:lpstr>
      <vt:lpstr>PowerPoint 簡報</vt:lpstr>
      <vt:lpstr>簡單操作：只要三步驟</vt:lpstr>
      <vt:lpstr>快速開團 輕鬆管理 </vt:lpstr>
      <vt:lpstr>批次匯入成員名單</vt:lpstr>
      <vt:lpstr>觀看成員即時數據 匯出達標成績</vt:lpstr>
      <vt:lpstr>PowerPoint 簡報</vt:lpstr>
      <vt:lpstr>JoiiCare服務方案</vt:lpstr>
      <vt:lpstr>PowerPoint 簡報</vt:lpstr>
      <vt:lpstr>加值功能介紹 / 串接穿戴式裝置 </vt:lpstr>
      <vt:lpstr>加值功能介紹 / JoiiGym居家健身 (B方案限定) </vt:lpstr>
      <vt:lpstr>加值功能介紹 / 人體儀錶板資料後台管理</vt:lpstr>
      <vt:lpstr>加值功能介紹 / 活動遊戲化模組</vt:lpstr>
      <vt:lpstr>加值功能介紹 / 客製化數位獎章</vt:lpstr>
      <vt:lpstr>運動照片分享 結合減碳量 (全球首創)</vt:lpstr>
      <vt:lpstr>PowerPoint 簡報</vt:lpstr>
      <vt:lpstr>案例｜每月步數達標 (方案A)</vt:lpstr>
      <vt:lpstr>案例｜個人賽累積距離 (方案B)</vt:lpstr>
      <vt:lpstr>案例｜運動有效熱量 (方案A+串接穿戴式裝置)</vt:lpstr>
      <vt:lpstr>案例｜多種運動類型組合 (方案B+JoiiGym居家健身)</vt:lpstr>
      <vt:lpstr>案例｜多種運動類型組合  (方案B + JoiiGym + 人體儀錶板生理資料後台管理)</vt:lpstr>
      <vt:lpstr>JoiiCare服務超過200家大型企業客戶</vt:lpstr>
      <vt:lpstr>PowerPoint 簡報</vt:lpstr>
      <vt:lpstr>各領域專業課程講座 (可線上 &amp; 線下)</vt:lpstr>
      <vt:lpstr>ESG &amp; 健康促進加值服務 (1/2)</vt:lpstr>
      <vt:lpstr>ESG &amp; 健康促進加值服務 (2/2)</vt:lpstr>
      <vt:lpstr>PowerPoint 簡報</vt:lpstr>
      <vt:lpstr>PowerPoint 簡報</vt:lpstr>
      <vt:lpstr>PowerPoint 簡報</vt:lpstr>
      <vt:lpstr>線上健康促進學習課程 - 數位學習無疆界 專業師資到你家 </vt:lpstr>
      <vt:lpstr>PowerPoint 簡報</vt:lpstr>
      <vt:lpstr>PowerPoint 簡報</vt:lpstr>
      <vt:lpstr>PowerPoint 簡報</vt:lpstr>
      <vt:lpstr>PowerPoint 簡報</vt:lpstr>
      <vt:lpstr>JoiiSports的價值主張</vt:lpstr>
      <vt:lpstr>JoiiSports App 九大特色</vt:lpstr>
      <vt:lpstr>JoiiGym 居家運動AI教練 / 間歇鍛鍊HIIT計畫</vt:lpstr>
      <vt:lpstr>PowerPoint 簡報</vt:lpstr>
      <vt:lpstr>人體儀錶板        即時健康狀態回饋</vt:lpstr>
      <vt:lpstr>長期數據追蹤才能早期預防容易忽略的疾病</vt:lpstr>
      <vt:lpstr>健康指數AI雷達圖       告知健康餘額</vt:lpstr>
      <vt:lpstr>個人化風險分析、運動飲食計畫建議 增加您的健康存款</vt:lpstr>
      <vt:lpstr>人體儀錶板評估報告 – 可下載PDF檔</vt:lpstr>
      <vt:lpstr>PowerPoint 簡報</vt:lpstr>
      <vt:lpstr>PowerPoint 簡報</vt:lpstr>
      <vt:lpstr>JoiiSports Connect串接裝置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JoiiSports &amp; JoiiCare介紹</dc:title>
  <dc:creator>JoiiUp</dc:creator>
  <cp:lastModifiedBy>小姐 駱</cp:lastModifiedBy>
  <cp:revision>991</cp:revision>
  <cp:lastPrinted>2022-11-24T08:05:12Z</cp:lastPrinted>
  <dcterms:created xsi:type="dcterms:W3CDTF">2020-02-09T11:15:44Z</dcterms:created>
  <dcterms:modified xsi:type="dcterms:W3CDTF">2023-08-26T12:07:34Z</dcterms:modified>
</cp:coreProperties>
</file>