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3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9335F86-CBAD-EF22-ADAC-B1DD74763F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8B995C67-C818-1B10-D667-BED7DA446F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27DFA05-6FC0-BE53-B2CC-61B037C48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F568B-8C52-4433-AD3A-B35DAF8E6A0C}" type="datetimeFigureOut">
              <a:rPr lang="zh-TW" altLang="en-US" smtClean="0"/>
              <a:t>2023/2/23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88A9735-2ACB-4C67-AAC7-0E48464E5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38AFB98-66AF-3CD0-CBE0-ED37FC009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64D03-164F-4283-8CDB-2969D2760F5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497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57DCD95-679B-ACF3-6AA6-658C6F0F3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3DA5BF6D-7D31-1753-45A1-DB79E2C883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EBBB105-ACAF-2070-7CBD-690C55B9B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F568B-8C52-4433-AD3A-B35DAF8E6A0C}" type="datetimeFigureOut">
              <a:rPr lang="zh-TW" altLang="en-US" smtClean="0"/>
              <a:t>2023/2/23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BB748D1-D3A7-34AB-ED8D-964AB7D0D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917BD73-B8BC-285C-DE9C-F0E9F60EF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64D03-164F-4283-8CDB-2969D2760F5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55389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63EA610E-BED9-ABA9-B53A-A6BBE09DDE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87B4C5C8-D95C-FF3A-28C3-AC21DE71DB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40C97CD-5817-A0E6-8751-8A574B032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F568B-8C52-4433-AD3A-B35DAF8E6A0C}" type="datetimeFigureOut">
              <a:rPr lang="zh-TW" altLang="en-US" smtClean="0"/>
              <a:t>2023/2/23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0918023-A9B6-6011-8C09-8EF5FC32C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2608F13-70C2-D57B-8B04-26DC54428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64D03-164F-4283-8CDB-2969D2760F5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27523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D76C32-F3BE-4279-C5A5-1288C8AC1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BDF73BF-01A8-1CE6-8559-E9CCF4D954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8603A02-3F35-67C2-B47E-80B8A8139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F568B-8C52-4433-AD3A-B35DAF8E6A0C}" type="datetimeFigureOut">
              <a:rPr lang="zh-TW" altLang="en-US" smtClean="0"/>
              <a:t>2023/2/23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BD19510-532E-6798-3E51-EE92B2CE8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3305EAF-B54A-BAC2-6BF2-C3E38B6C6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64D03-164F-4283-8CDB-2969D2760F5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0395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BD3C7DC-62B0-8C31-6E0E-4E7412BCB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9CE139B-9BF9-E4F1-AF86-A89897536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A54DEF4-34E0-D3E6-770E-8DA206F76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F568B-8C52-4433-AD3A-B35DAF8E6A0C}" type="datetimeFigureOut">
              <a:rPr lang="zh-TW" altLang="en-US" smtClean="0"/>
              <a:t>2023/2/23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6FFBB3B-0632-8BF1-3371-35D53AC74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45B1BFC-1A40-A9DC-A857-07A6BAF7A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64D03-164F-4283-8CDB-2969D2760F5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7851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E841413-28DC-5F5E-D4C0-785A150BC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FD43B1B-9C46-027B-5CA5-B361B26BC4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E252C9B5-2F61-E4E3-F885-9F2A584D8A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C013676-BC4A-4C05-3CAD-C6BF4CD1E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F568B-8C52-4433-AD3A-B35DAF8E6A0C}" type="datetimeFigureOut">
              <a:rPr lang="zh-TW" altLang="en-US" smtClean="0"/>
              <a:t>2023/2/23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FDDB769-5BA6-D5F7-DECB-A4E78D958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6ABE75D-EAB9-8449-F644-3BD6BCC2E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64D03-164F-4283-8CDB-2969D2760F5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7325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490658C-62C3-261D-E04B-E912754B5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550CD1A-A88E-4CFE-57E5-DFD06D69E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B86C8EF-6183-AA0C-CD09-2FD4A4C191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F7230C76-AAC3-00E0-E6E4-D8B9D2E6A2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B062DA7F-9919-8327-F0A0-9FEC848AA9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C7175338-64CF-0A52-A646-A5232B790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F568B-8C52-4433-AD3A-B35DAF8E6A0C}" type="datetimeFigureOut">
              <a:rPr lang="zh-TW" altLang="en-US" smtClean="0"/>
              <a:t>2023/2/23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8584FC2B-4984-53B7-CBFA-982A71BCD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CC559708-4BAB-9123-AB68-A6CE2FC82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64D03-164F-4283-8CDB-2969D2760F5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1158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33C6D7A-5919-C23E-2905-C6FDEAE38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7AC22AC2-B736-9267-382B-4F1677193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F568B-8C52-4433-AD3A-B35DAF8E6A0C}" type="datetimeFigureOut">
              <a:rPr lang="zh-TW" altLang="en-US" smtClean="0"/>
              <a:t>2023/2/23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D74AA458-8A45-801B-AF26-C2BC06C0F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6BE0ABD-E45D-25EA-6D6E-F57B68311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64D03-164F-4283-8CDB-2969D2760F5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354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08277527-695B-B482-51D1-47F9F632F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F568B-8C52-4433-AD3A-B35DAF8E6A0C}" type="datetimeFigureOut">
              <a:rPr lang="zh-TW" altLang="en-US" smtClean="0"/>
              <a:t>2023/2/23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2AB7CA70-AE8F-6D90-4C87-EC89C263F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7B4715F-5227-B25A-9476-F449103EB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64D03-164F-4283-8CDB-2969D2760F5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7517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2DA492E-7A3B-B324-DC66-CD6A6382C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62194E2-CA46-331C-75C4-72466B35BB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3774E453-C1F9-11B6-F207-64652D8CDB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7C9CE9F-815C-7E52-8417-AE269BDCB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F568B-8C52-4433-AD3A-B35DAF8E6A0C}" type="datetimeFigureOut">
              <a:rPr lang="zh-TW" altLang="en-US" smtClean="0"/>
              <a:t>2023/2/23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AC988B0-D8EB-36F5-0282-BAE795585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DE86EE1-DC22-D4E7-4B01-EF81BD7F6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64D03-164F-4283-8CDB-2969D2760F5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7865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7C263F9-446D-45C3-CEA0-303BFF22A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B2C47E84-5922-B746-AC4E-EBE5975D45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56EBE93-1877-9773-A5B2-351B7DD28C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2421390-7EF2-5746-EB08-A55B42777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F568B-8C52-4433-AD3A-B35DAF8E6A0C}" type="datetimeFigureOut">
              <a:rPr lang="zh-TW" altLang="en-US" smtClean="0"/>
              <a:t>2023/2/23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DB6C3D2-82DE-49E2-D1DF-F108D2B72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1D68E79-B2A3-C27D-4B82-B48363C9E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64D03-164F-4283-8CDB-2969D2760F5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6788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4EDC9FD0-6F61-9A6F-33C2-8F404CBFB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8224B7B-B409-F741-D6E2-7A9D4E5189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1F3FFA9-1404-7236-01A6-664759D1FA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F568B-8C52-4433-AD3A-B35DAF8E6A0C}" type="datetimeFigureOut">
              <a:rPr lang="zh-TW" altLang="en-US" smtClean="0"/>
              <a:t>2023/2/23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EE1F304-85E4-B29C-6C5F-19137A2302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3D4EB25-05D2-85E9-9480-FBDDE72448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364D03-164F-4283-8CDB-2969D2760F5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3050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sv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12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microsoft.com/office/2007/relationships/hdphoto" Target="../media/hdphoto1.wdp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6.jpeg"/><Relationship Id="rId7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ting-yuan.wang@vizuro.com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4">
            <a:extLst>
              <a:ext uri="{FF2B5EF4-FFF2-40B4-BE49-F238E27FC236}">
                <a16:creationId xmlns:a16="http://schemas.microsoft.com/office/drawing/2014/main" id="{94518FB2-8D84-71D0-1D53-37A23C9104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88824" cy="6858000"/>
          </a:xfrm>
          <a:prstGeom prst="rect">
            <a:avLst/>
          </a:prstGeom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23BED0A5-00C0-A311-50BA-59D8B6987916}"/>
              </a:ext>
            </a:extLst>
          </p:cNvPr>
          <p:cNvSpPr/>
          <p:nvPr/>
        </p:nvSpPr>
        <p:spPr>
          <a:xfrm>
            <a:off x="0" y="0"/>
            <a:ext cx="12188824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B820D458-0C74-697A-E21C-C5F842D10937}"/>
              </a:ext>
            </a:extLst>
          </p:cNvPr>
          <p:cNvSpPr txBox="1"/>
          <p:nvPr/>
        </p:nvSpPr>
        <p:spPr>
          <a:xfrm>
            <a:off x="2098989" y="1767812"/>
            <a:ext cx="924414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spc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ontserrat" charset="0"/>
              </a:rPr>
              <a:t>腦電波檢傷分類</a:t>
            </a:r>
            <a:r>
              <a:rPr lang="en-US" altLang="zh-TW" sz="5400" b="1" spc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ontserrat" charset="0"/>
              </a:rPr>
              <a:t>AI</a:t>
            </a:r>
            <a:r>
              <a:rPr lang="zh-TW" altLang="en-US" sz="5400" b="1" spc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ontserrat" charset="0"/>
              </a:rPr>
              <a:t>用於心停病患</a:t>
            </a:r>
            <a:br>
              <a:rPr lang="en-US" altLang="zh-TW" sz="5400" b="1" spc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ontserrat" charset="0"/>
              </a:rPr>
            </a:br>
            <a:r>
              <a:rPr lang="en-US" altLang="zh-TW" sz="5400" b="1" spc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ontserrat" charset="0"/>
              </a:rPr>
              <a:t>EEG AI Triage for</a:t>
            </a:r>
            <a:br>
              <a:rPr lang="en-US" altLang="zh-TW" sz="5400" b="1" spc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ontserrat" charset="0"/>
              </a:rPr>
            </a:br>
            <a:r>
              <a:rPr lang="en-US" altLang="zh-TW" sz="5400" b="1" spc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ontserrat" charset="0"/>
              </a:rPr>
              <a:t>Cardiac Arrest</a:t>
            </a:r>
            <a:endParaRPr lang="en-US" altLang="zh-TW" sz="7200" b="1" spc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Montserrat" charset="0"/>
            </a:endParaRPr>
          </a:p>
        </p:txBody>
      </p:sp>
      <p:cxnSp>
        <p:nvCxnSpPr>
          <p:cNvPr id="7" name="Straight Connector 3">
            <a:extLst>
              <a:ext uri="{FF2B5EF4-FFF2-40B4-BE49-F238E27FC236}">
                <a16:creationId xmlns:a16="http://schemas.microsoft.com/office/drawing/2014/main" id="{847031CC-17A4-D458-DB53-FAA6E03D65E1}"/>
              </a:ext>
            </a:extLst>
          </p:cNvPr>
          <p:cNvCxnSpPr>
            <a:cxnSpLocks/>
          </p:cNvCxnSpPr>
          <p:nvPr/>
        </p:nvCxnSpPr>
        <p:spPr>
          <a:xfrm flipV="1">
            <a:off x="1567062" y="1767812"/>
            <a:ext cx="0" cy="1755648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圖片 36" descr="一張含有 文字 的圖片&#10;&#10;自動產生的描述">
            <a:extLst>
              <a:ext uri="{FF2B5EF4-FFF2-40B4-BE49-F238E27FC236}">
                <a16:creationId xmlns:a16="http://schemas.microsoft.com/office/drawing/2014/main" id="{D4E5AD0C-4814-A926-3562-BBAC78C22A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0" y="87090"/>
            <a:ext cx="1828800" cy="57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590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ED868AEB-96CA-516D-EB67-2FAEB65FA2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79" b="20802"/>
          <a:stretch/>
        </p:blipFill>
        <p:spPr>
          <a:xfrm>
            <a:off x="0" y="0"/>
            <a:ext cx="12192000" cy="5184743"/>
          </a:xfrm>
          <a:prstGeom prst="rect">
            <a:avLst/>
          </a:prstGeom>
        </p:spPr>
      </p:pic>
      <p:sp>
        <p:nvSpPr>
          <p:cNvPr id="6" name="TextBox 11">
            <a:extLst>
              <a:ext uri="{FF2B5EF4-FFF2-40B4-BE49-F238E27FC236}">
                <a16:creationId xmlns:a16="http://schemas.microsoft.com/office/drawing/2014/main" id="{F85F0E5A-F3AE-6F55-26DD-EE0669206242}"/>
              </a:ext>
            </a:extLst>
          </p:cNvPr>
          <p:cNvSpPr txBox="1"/>
          <p:nvPr/>
        </p:nvSpPr>
        <p:spPr>
          <a:xfrm>
            <a:off x="288661" y="5323812"/>
            <a:ext cx="116447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ED crowding : EEG AI triage could find those patients might recover</a:t>
            </a:r>
            <a:endParaRPr lang="en-US" altLang="zh-TW" sz="54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485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1 &#10;1 ">
            <a:extLst>
              <a:ext uri="{FF2B5EF4-FFF2-40B4-BE49-F238E27FC236}">
                <a16:creationId xmlns:a16="http://schemas.microsoft.com/office/drawing/2014/main" id="{1870C7BB-CE05-06FD-E5AE-74FC68BD90E7}"/>
              </a:ext>
            </a:extLst>
          </p:cNvPr>
          <p:cNvPicPr>
            <a:picLocks noGrp="1"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2" t="24436" r="48618" b="24125"/>
          <a:stretch/>
        </p:blipFill>
        <p:spPr bwMode="auto">
          <a:xfrm>
            <a:off x="2037286" y="2354584"/>
            <a:ext cx="1454226" cy="14124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7" name="直線單箭頭接點 46">
            <a:extLst>
              <a:ext uri="{FF2B5EF4-FFF2-40B4-BE49-F238E27FC236}">
                <a16:creationId xmlns:a16="http://schemas.microsoft.com/office/drawing/2014/main" id="{7BA28F6D-C382-EFE9-2FAD-7523B0ABFD2D}"/>
              </a:ext>
            </a:extLst>
          </p:cNvPr>
          <p:cNvCxnSpPr>
            <a:cxnSpLocks/>
          </p:cNvCxnSpPr>
          <p:nvPr/>
        </p:nvCxnSpPr>
        <p:spPr>
          <a:xfrm>
            <a:off x="6743700" y="1764552"/>
            <a:ext cx="58102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圖形 70" descr="人工智慧 以實心填滿">
            <a:extLst>
              <a:ext uri="{FF2B5EF4-FFF2-40B4-BE49-F238E27FC236}">
                <a16:creationId xmlns:a16="http://schemas.microsoft.com/office/drawing/2014/main" id="{69B2F51B-2783-4B31-081F-04508E881C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07199" y="2640453"/>
            <a:ext cx="914400" cy="914400"/>
          </a:xfrm>
          <a:prstGeom prst="rect">
            <a:avLst/>
          </a:prstGeom>
        </p:spPr>
      </p:pic>
      <p:grpSp>
        <p:nvGrpSpPr>
          <p:cNvPr id="84" name="群組 83">
            <a:extLst>
              <a:ext uri="{FF2B5EF4-FFF2-40B4-BE49-F238E27FC236}">
                <a16:creationId xmlns:a16="http://schemas.microsoft.com/office/drawing/2014/main" id="{2A00372E-E62C-A804-9C35-2B3BC744DEB5}"/>
              </a:ext>
            </a:extLst>
          </p:cNvPr>
          <p:cNvGrpSpPr/>
          <p:nvPr/>
        </p:nvGrpSpPr>
        <p:grpSpPr>
          <a:xfrm>
            <a:off x="235931" y="1058322"/>
            <a:ext cx="11720267" cy="5701054"/>
            <a:chOff x="235931" y="1058322"/>
            <a:chExt cx="11720267" cy="5701054"/>
          </a:xfrm>
        </p:grpSpPr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FF651DF6-A61E-DF97-094A-C243AC76247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618620" y="1058322"/>
              <a:ext cx="1412459" cy="1412459"/>
              <a:chOff x="23729564" y="-604556"/>
              <a:chExt cx="4876190" cy="4876190"/>
            </a:xfrm>
          </p:grpSpPr>
          <p:sp>
            <p:nvSpPr>
              <p:cNvPr id="27" name="矩形: 圓角 26">
                <a:extLst>
                  <a:ext uri="{FF2B5EF4-FFF2-40B4-BE49-F238E27FC236}">
                    <a16:creationId xmlns:a16="http://schemas.microsoft.com/office/drawing/2014/main" id="{C1CD11B1-0FFC-5F4B-5BA9-8A4452661ABC}"/>
                  </a:ext>
                </a:extLst>
              </p:cNvPr>
              <p:cNvSpPr/>
              <p:nvPr/>
            </p:nvSpPr>
            <p:spPr>
              <a:xfrm>
                <a:off x="25158700" y="279400"/>
                <a:ext cx="1092200" cy="673100"/>
              </a:xfrm>
              <a:prstGeom prst="roundRect">
                <a:avLst/>
              </a:prstGeom>
              <a:solidFill>
                <a:srgbClr val="656D7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28" name="圖片 27">
                <a:extLst>
                  <a:ext uri="{FF2B5EF4-FFF2-40B4-BE49-F238E27FC236}">
                    <a16:creationId xmlns:a16="http://schemas.microsoft.com/office/drawing/2014/main" id="{4B1B70C8-5FE5-8690-F2B0-5C28E98604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C56E37"/>
                  </a:clrFrom>
                  <a:clrTo>
                    <a:srgbClr val="C56E3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729564" y="-604556"/>
                <a:ext cx="4876190" cy="4876190"/>
              </a:xfrm>
              <a:prstGeom prst="rect">
                <a:avLst/>
              </a:prstGeom>
            </p:spPr>
          </p:pic>
        </p:grpSp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0177D4C8-DEDB-0F1B-7930-21A369C6DAE0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7737694" y="2358917"/>
              <a:ext cx="9061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b="1" dirty="0">
                  <a:solidFill>
                    <a:srgbClr val="000000"/>
                  </a:solidFill>
                </a:rPr>
                <a:t>ROSC</a:t>
              </a:r>
              <a:endParaRPr lang="zh-TW" altLang="en-US" sz="2000" b="1" dirty="0">
                <a:solidFill>
                  <a:srgbClr val="000000"/>
                </a:solidFill>
              </a:endParaRPr>
            </a:p>
          </p:txBody>
        </p:sp>
        <p:pic>
          <p:nvPicPr>
            <p:cNvPr id="58" name="圖形 57" descr="醫生女性 以實心填滿">
              <a:extLst>
                <a:ext uri="{FF2B5EF4-FFF2-40B4-BE49-F238E27FC236}">
                  <a16:creationId xmlns:a16="http://schemas.microsoft.com/office/drawing/2014/main" id="{864C46D9-9C9B-BD83-3B69-2BE8224BC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364585" y="1379265"/>
              <a:ext cx="914400" cy="914400"/>
            </a:xfrm>
            <a:prstGeom prst="rect">
              <a:avLst/>
            </a:prstGeom>
          </p:spPr>
        </p:pic>
        <p:grpSp>
          <p:nvGrpSpPr>
            <p:cNvPr id="83" name="群組 82">
              <a:extLst>
                <a:ext uri="{FF2B5EF4-FFF2-40B4-BE49-F238E27FC236}">
                  <a16:creationId xmlns:a16="http://schemas.microsoft.com/office/drawing/2014/main" id="{61C1C873-FF0A-5CD1-237C-31B18BA375AC}"/>
                </a:ext>
              </a:extLst>
            </p:cNvPr>
            <p:cNvGrpSpPr/>
            <p:nvPr/>
          </p:nvGrpSpPr>
          <p:grpSpPr>
            <a:xfrm>
              <a:off x="235931" y="1058323"/>
              <a:ext cx="7169394" cy="4123535"/>
              <a:chOff x="235931" y="1058323"/>
              <a:chExt cx="7169394" cy="4123535"/>
            </a:xfrm>
          </p:grpSpPr>
          <p:grpSp>
            <p:nvGrpSpPr>
              <p:cNvPr id="55" name="群組 54">
                <a:extLst>
                  <a:ext uri="{FF2B5EF4-FFF2-40B4-BE49-F238E27FC236}">
                    <a16:creationId xmlns:a16="http://schemas.microsoft.com/office/drawing/2014/main" id="{6B1DFCE4-C378-CF04-644F-C48B8BB89BD3}"/>
                  </a:ext>
                </a:extLst>
              </p:cNvPr>
              <p:cNvGrpSpPr/>
              <p:nvPr/>
            </p:nvGrpSpPr>
            <p:grpSpPr>
              <a:xfrm>
                <a:off x="235931" y="2000641"/>
                <a:ext cx="1684165" cy="2120345"/>
                <a:chOff x="235931" y="1529506"/>
                <a:chExt cx="1684165" cy="2120345"/>
              </a:xfrm>
            </p:grpSpPr>
            <p:pic>
              <p:nvPicPr>
                <p:cNvPr id="5" name="圖片 4">
                  <a:extLst>
                    <a:ext uri="{FF2B5EF4-FFF2-40B4-BE49-F238E27FC236}">
                      <a16:creationId xmlns:a16="http://schemas.microsoft.com/office/drawing/2014/main" id="{AE290CA5-33ED-29E0-399E-F21BB023C14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1785" y="1529506"/>
                  <a:ext cx="1412459" cy="1412459"/>
                </a:xfrm>
                <a:prstGeom prst="rect">
                  <a:avLst/>
                </a:prstGeom>
              </p:spPr>
            </p:pic>
            <p:sp>
              <p:nvSpPr>
                <p:cNvPr id="11" name="文字方塊 10">
                  <a:extLst>
                    <a:ext uri="{FF2B5EF4-FFF2-40B4-BE49-F238E27FC236}">
                      <a16:creationId xmlns:a16="http://schemas.microsoft.com/office/drawing/2014/main" id="{E64CA4B9-8CE9-6219-535B-B7708855D141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235931" y="2941965"/>
                  <a:ext cx="1684165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TW" sz="2000" b="1" dirty="0">
                      <a:solidFill>
                        <a:srgbClr val="000000"/>
                      </a:solidFill>
                      <a:ea typeface="Calibri" panose="020F0502020204030204" charset="0"/>
                    </a:rPr>
                    <a:t>C</a:t>
                  </a:r>
                  <a:r>
                    <a:rPr lang="en-US" altLang="zh-TW" sz="2000" b="1" dirty="0">
                      <a:solidFill>
                        <a:srgbClr val="000000"/>
                      </a:solidFill>
                      <a:effectLst/>
                      <a:ea typeface="Calibri" panose="020F0502020204030204" charset="0"/>
                    </a:rPr>
                    <a:t>ardiac arrest</a:t>
                  </a:r>
                  <a:br>
                    <a:rPr lang="en-US" altLang="zh-TW" sz="2000" b="1" dirty="0">
                      <a:solidFill>
                        <a:srgbClr val="000000"/>
                      </a:solidFill>
                      <a:effectLst/>
                      <a:ea typeface="Calibri" panose="020F0502020204030204" charset="0"/>
                    </a:rPr>
                  </a:br>
                  <a:r>
                    <a:rPr lang="en-US" altLang="zh-TW" sz="2000" b="1" dirty="0">
                      <a:solidFill>
                        <a:srgbClr val="000000"/>
                      </a:solidFill>
                      <a:effectLst/>
                      <a:ea typeface="Calibri" panose="020F0502020204030204" charset="0"/>
                    </a:rPr>
                    <a:t>Patients</a:t>
                  </a:r>
                  <a:endParaRPr lang="zh-TW" altLang="en-US" sz="2000" b="1" dirty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82" name="群組 81">
                <a:extLst>
                  <a:ext uri="{FF2B5EF4-FFF2-40B4-BE49-F238E27FC236}">
                    <a16:creationId xmlns:a16="http://schemas.microsoft.com/office/drawing/2014/main" id="{72DD79A2-D096-F232-EB73-5AE9FAC50A29}"/>
                  </a:ext>
                </a:extLst>
              </p:cNvPr>
              <p:cNvGrpSpPr/>
              <p:nvPr/>
            </p:nvGrpSpPr>
            <p:grpSpPr>
              <a:xfrm>
                <a:off x="3851268" y="1058323"/>
                <a:ext cx="3554057" cy="4123535"/>
                <a:chOff x="3851268" y="1058323"/>
                <a:chExt cx="3554057" cy="4123535"/>
              </a:xfrm>
            </p:grpSpPr>
            <p:grpSp>
              <p:nvGrpSpPr>
                <p:cNvPr id="54" name="群組 53">
                  <a:extLst>
                    <a:ext uri="{FF2B5EF4-FFF2-40B4-BE49-F238E27FC236}">
                      <a16:creationId xmlns:a16="http://schemas.microsoft.com/office/drawing/2014/main" id="{8DDF6E2F-8F33-F23B-14DB-62A106ABC22D}"/>
                    </a:ext>
                  </a:extLst>
                </p:cNvPr>
                <p:cNvGrpSpPr/>
                <p:nvPr/>
              </p:nvGrpSpPr>
              <p:grpSpPr>
                <a:xfrm>
                  <a:off x="3851268" y="2592893"/>
                  <a:ext cx="641722" cy="935841"/>
                  <a:chOff x="2391843" y="2146411"/>
                  <a:chExt cx="641722" cy="935841"/>
                </a:xfrm>
              </p:grpSpPr>
              <p:cxnSp>
                <p:nvCxnSpPr>
                  <p:cNvPr id="49" name="直線單箭頭接點 48">
                    <a:extLst>
                      <a:ext uri="{FF2B5EF4-FFF2-40B4-BE49-F238E27FC236}">
                        <a16:creationId xmlns:a16="http://schemas.microsoft.com/office/drawing/2014/main" id="{D8F2368E-3871-2CED-447A-79EF64CD8CA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391843" y="2716492"/>
                    <a:ext cx="640080" cy="365760"/>
                  </a:xfrm>
                  <a:prstGeom prst="straightConnector1">
                    <a:avLst/>
                  </a:prstGeom>
                  <a:ln w="76200"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直線單箭頭接點 50">
                    <a:extLst>
                      <a:ext uri="{FF2B5EF4-FFF2-40B4-BE49-F238E27FC236}">
                        <a16:creationId xmlns:a16="http://schemas.microsoft.com/office/drawing/2014/main" id="{8C0B4BCE-8D16-770C-25C6-069A9E6D48F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391843" y="2146411"/>
                    <a:ext cx="641722" cy="368538"/>
                  </a:xfrm>
                  <a:prstGeom prst="straightConnector1">
                    <a:avLst/>
                  </a:prstGeom>
                  <a:ln w="76200"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1" name="群組 80">
                  <a:extLst>
                    <a:ext uri="{FF2B5EF4-FFF2-40B4-BE49-F238E27FC236}">
                      <a16:creationId xmlns:a16="http://schemas.microsoft.com/office/drawing/2014/main" id="{19441941-761F-1DE3-3DF7-9DDAAB862A27}"/>
                    </a:ext>
                  </a:extLst>
                </p:cNvPr>
                <p:cNvGrpSpPr/>
                <p:nvPr/>
              </p:nvGrpSpPr>
              <p:grpSpPr>
                <a:xfrm>
                  <a:off x="4576313" y="1058323"/>
                  <a:ext cx="2829012" cy="4123535"/>
                  <a:chOff x="4576313" y="1058323"/>
                  <a:chExt cx="2829012" cy="4123535"/>
                </a:xfrm>
              </p:grpSpPr>
              <p:pic>
                <p:nvPicPr>
                  <p:cNvPr id="6" name="圖片 5">
                    <a:extLst>
                      <a:ext uri="{FF2B5EF4-FFF2-40B4-BE49-F238E27FC236}">
                        <a16:creationId xmlns:a16="http://schemas.microsoft.com/office/drawing/2014/main" id="{513F878D-2AE1-468E-E36E-19C53B8E1B2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919509" y="1058323"/>
                    <a:ext cx="1412459" cy="1412459"/>
                  </a:xfrm>
                  <a:prstGeom prst="rect">
                    <a:avLst/>
                  </a:prstGeom>
                </p:spPr>
              </p:pic>
              <p:grpSp>
                <p:nvGrpSpPr>
                  <p:cNvPr id="80" name="群組 79">
                    <a:extLst>
                      <a:ext uri="{FF2B5EF4-FFF2-40B4-BE49-F238E27FC236}">
                        <a16:creationId xmlns:a16="http://schemas.microsoft.com/office/drawing/2014/main" id="{169E706D-E5F8-CC27-519A-0433EA686B93}"/>
                      </a:ext>
                    </a:extLst>
                  </p:cNvPr>
                  <p:cNvGrpSpPr/>
                  <p:nvPr/>
                </p:nvGrpSpPr>
                <p:grpSpPr>
                  <a:xfrm>
                    <a:off x="4576313" y="2470782"/>
                    <a:ext cx="2829012" cy="2711076"/>
                    <a:chOff x="4576313" y="2470782"/>
                    <a:chExt cx="2829012" cy="2711076"/>
                  </a:xfrm>
                </p:grpSpPr>
                <p:sp>
                  <p:nvSpPr>
                    <p:cNvPr id="12" name="文字方塊 11">
                      <a:extLst>
                        <a:ext uri="{FF2B5EF4-FFF2-40B4-BE49-F238E27FC236}">
                          <a16:creationId xmlns:a16="http://schemas.microsoft.com/office/drawing/2014/main" id="{8B7ABB14-AE4A-CA7A-D38D-E0365CD6BDE1}"/>
                        </a:ext>
                      </a:extLst>
                    </p:cNvPr>
                    <p:cNvSpPr txBox="1">
                      <a:spLocks noChangeAspect="1"/>
                    </p:cNvSpPr>
                    <p:nvPr/>
                  </p:nvSpPr>
                  <p:spPr>
                    <a:xfrm>
                      <a:off x="4576313" y="2470782"/>
                      <a:ext cx="2098849" cy="707886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altLang="zh-TW" sz="2000" b="1" dirty="0">
                          <a:solidFill>
                            <a:srgbClr val="000000"/>
                          </a:solidFill>
                          <a:ea typeface="Calibri" panose="020F0502020204030204" charset="0"/>
                        </a:rPr>
                        <a:t>Need treatments:</a:t>
                      </a:r>
                    </a:p>
                    <a:p>
                      <a:pPr algn="ctr"/>
                      <a:r>
                        <a:rPr lang="en-US" altLang="zh-TW" sz="2000" b="1" dirty="0">
                          <a:solidFill>
                            <a:srgbClr val="000000"/>
                          </a:solidFill>
                          <a:ea typeface="Calibri" panose="020F0502020204030204" charset="0"/>
                        </a:rPr>
                        <a:t>CPR &amp; others</a:t>
                      </a:r>
                      <a:endParaRPr lang="zh-TW" altLang="en-US" sz="2000" b="1" dirty="0">
                        <a:solidFill>
                          <a:srgbClr val="000000"/>
                        </a:solidFill>
                      </a:endParaRPr>
                    </a:p>
                  </p:txBody>
                </p:sp>
                <p:grpSp>
                  <p:nvGrpSpPr>
                    <p:cNvPr id="79" name="群組 78">
                      <a:extLst>
                        <a:ext uri="{FF2B5EF4-FFF2-40B4-BE49-F238E27FC236}">
                          <a16:creationId xmlns:a16="http://schemas.microsoft.com/office/drawing/2014/main" id="{F484F2E6-2A61-A03F-1333-5B8300AB4D8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19509" y="3369289"/>
                      <a:ext cx="2485816" cy="1812569"/>
                      <a:chOff x="4919509" y="3369289"/>
                      <a:chExt cx="2485816" cy="1812569"/>
                    </a:xfrm>
                  </p:grpSpPr>
                  <p:grpSp>
                    <p:nvGrpSpPr>
                      <p:cNvPr id="42" name="群組 41">
                        <a:extLst>
                          <a:ext uri="{FF2B5EF4-FFF2-40B4-BE49-F238E27FC236}">
                            <a16:creationId xmlns:a16="http://schemas.microsoft.com/office/drawing/2014/main" id="{447DFD62-838F-436D-FEDE-AE91FCAC400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19509" y="3369289"/>
                        <a:ext cx="1412459" cy="1812569"/>
                        <a:chOff x="4049054" y="2941965"/>
                        <a:chExt cx="1412459" cy="1812569"/>
                      </a:xfrm>
                    </p:grpSpPr>
                    <p:sp>
                      <p:nvSpPr>
                        <p:cNvPr id="9" name="文字方塊 8">
                          <a:extLst>
                            <a:ext uri="{FF2B5EF4-FFF2-40B4-BE49-F238E27FC236}">
                              <a16:creationId xmlns:a16="http://schemas.microsoft.com/office/drawing/2014/main" id="{29AD00AE-684B-77C7-F09B-6B3BFB272029}"/>
                            </a:ext>
                          </a:extLst>
                        </p:cNvPr>
                        <p:cNvSpPr txBox="1">
                          <a:spLocks noChangeAspect="1"/>
                        </p:cNvSpPr>
                        <p:nvPr/>
                      </p:nvSpPr>
                      <p:spPr>
                        <a:xfrm>
                          <a:off x="4067289" y="4354424"/>
                          <a:ext cx="1394224" cy="400110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:r>
                            <a:rPr lang="en-US" altLang="zh-TW" sz="2000" b="1" dirty="0">
                              <a:solidFill>
                                <a:srgbClr val="000000"/>
                              </a:solidFill>
                            </a:rPr>
                            <a:t>Expired</a:t>
                          </a:r>
                          <a:endParaRPr lang="zh-TW" altLang="en-US" sz="2000" b="1" dirty="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  <p:pic>
                      <p:nvPicPr>
                        <p:cNvPr id="39" name="圖片 38">
                          <a:extLst>
                            <a:ext uri="{FF2B5EF4-FFF2-40B4-BE49-F238E27FC236}">
                              <a16:creationId xmlns:a16="http://schemas.microsoft.com/office/drawing/2014/main" id="{430EB351-5ED2-D6FE-0902-9D0E19431A09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0">
                          <a:extLst>
                            <a:ext uri="{BEBA8EAE-BF5A-486C-A8C5-ECC9F3942E4B}">
                              <a14:imgProps xmlns:a14="http://schemas.microsoft.com/office/drawing/2010/main">
                                <a14:imgLayer r:embed="rId11">
                                  <a14:imgEffect>
                                    <a14:saturation sat="0"/>
                                  </a14:imgEffect>
                                </a14:imgLayer>
                              </a14:imgProps>
                            </a:ex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4049054" y="2941965"/>
                          <a:ext cx="1412459" cy="1412459"/>
                        </a:xfrm>
                        <a:prstGeom prst="rect">
                          <a:avLst/>
                        </a:prstGeom>
                      </p:spPr>
                    </p:pic>
                  </p:grpSp>
                  <p:pic>
                    <p:nvPicPr>
                      <p:cNvPr id="61" name="圖形 60" descr="醫生女性 以實心填滿">
                        <a:extLst>
                          <a:ext uri="{FF2B5EF4-FFF2-40B4-BE49-F238E27FC236}">
                            <a16:creationId xmlns:a16="http://schemas.microsoft.com/office/drawing/2014/main" id="{8EB3DAA5-5B24-BD65-2131-F69C635A643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  <a:ext uri="{96DAC541-7B7A-43D3-8B79-37D633B846F1}">
                            <asvg:svgBlip xmlns:asvg="http://schemas.microsoft.com/office/drawing/2016/SVG/main" r:embed="rId7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490925" y="3767043"/>
                        <a:ext cx="914400" cy="9144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</p:grpSp>
        <p:pic>
          <p:nvPicPr>
            <p:cNvPr id="63" name="圖形 62" descr="醫生男性 以實心填滿">
              <a:extLst>
                <a:ext uri="{FF2B5EF4-FFF2-40B4-BE49-F238E27FC236}">
                  <a16:creationId xmlns:a16="http://schemas.microsoft.com/office/drawing/2014/main" id="{A60199A4-8A3A-696E-DA04-E7C3C6C5C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1041798" y="1379265"/>
              <a:ext cx="914400" cy="914400"/>
            </a:xfrm>
            <a:prstGeom prst="rect">
              <a:avLst/>
            </a:prstGeom>
          </p:spPr>
        </p:pic>
        <p:pic>
          <p:nvPicPr>
            <p:cNvPr id="64" name="圖形 63" descr="醫生男性 以實心填滿">
              <a:extLst>
                <a:ext uri="{FF2B5EF4-FFF2-40B4-BE49-F238E27FC236}">
                  <a16:creationId xmlns:a16="http://schemas.microsoft.com/office/drawing/2014/main" id="{FE0578BE-2B2D-F225-292B-99421B52C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203191" y="1379265"/>
              <a:ext cx="914400" cy="914400"/>
            </a:xfrm>
            <a:prstGeom prst="rect">
              <a:avLst/>
            </a:prstGeom>
          </p:spPr>
        </p:pic>
        <p:grpSp>
          <p:nvGrpSpPr>
            <p:cNvPr id="69" name="群組 68">
              <a:extLst>
                <a:ext uri="{FF2B5EF4-FFF2-40B4-BE49-F238E27FC236}">
                  <a16:creationId xmlns:a16="http://schemas.microsoft.com/office/drawing/2014/main" id="{652DE863-5370-5FE6-B828-A5DE7D584F5B}"/>
                </a:ext>
              </a:extLst>
            </p:cNvPr>
            <p:cNvGrpSpPr/>
            <p:nvPr/>
          </p:nvGrpSpPr>
          <p:grpSpPr>
            <a:xfrm>
              <a:off x="9265616" y="4981803"/>
              <a:ext cx="2560140" cy="1777573"/>
              <a:chOff x="9031079" y="4545677"/>
              <a:chExt cx="2560140" cy="1777573"/>
            </a:xfrm>
          </p:grpSpPr>
          <p:pic>
            <p:nvPicPr>
              <p:cNvPr id="65" name="圖形 64" descr="醫生女性 以實心填滿">
                <a:extLst>
                  <a:ext uri="{FF2B5EF4-FFF2-40B4-BE49-F238E27FC236}">
                    <a16:creationId xmlns:a16="http://schemas.microsoft.com/office/drawing/2014/main" id="{F18635FF-A02C-2C0D-5E64-5712509004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9031079" y="4977264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66" name="圖形 65" descr="醫生女性 以實心填滿">
                <a:extLst>
                  <a:ext uri="{FF2B5EF4-FFF2-40B4-BE49-F238E27FC236}">
                    <a16:creationId xmlns:a16="http://schemas.microsoft.com/office/drawing/2014/main" id="{33055BD8-E9CE-6A92-45EB-A6D2A3AD39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9853949" y="4545677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67" name="圖形 66" descr="醫生男性 以實心填滿">
                <a:extLst>
                  <a:ext uri="{FF2B5EF4-FFF2-40B4-BE49-F238E27FC236}">
                    <a16:creationId xmlns:a16="http://schemas.microsoft.com/office/drawing/2014/main" id="{36A26779-11CE-2CB0-D835-24F3AD42AD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10676819" y="4977264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68" name="圖形 67" descr="醫生男性 以實心填滿">
                <a:extLst>
                  <a:ext uri="{FF2B5EF4-FFF2-40B4-BE49-F238E27FC236}">
                    <a16:creationId xmlns:a16="http://schemas.microsoft.com/office/drawing/2014/main" id="{D8797262-7997-3145-C37C-379BDE70E8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9862179" y="5408850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76" name="手繪多邊形: 圖案 75">
              <a:extLst>
                <a:ext uri="{FF2B5EF4-FFF2-40B4-BE49-F238E27FC236}">
                  <a16:creationId xmlns:a16="http://schemas.microsoft.com/office/drawing/2014/main" id="{C9557E0A-AAB7-905A-E7BB-46311CA16B29}"/>
                </a:ext>
              </a:extLst>
            </p:cNvPr>
            <p:cNvSpPr/>
            <p:nvPr/>
          </p:nvSpPr>
          <p:spPr>
            <a:xfrm>
              <a:off x="7800975" y="4184827"/>
              <a:ext cx="1666875" cy="820208"/>
            </a:xfrm>
            <a:custGeom>
              <a:avLst/>
              <a:gdLst>
                <a:gd name="connsiteX0" fmla="*/ 1666875 w 1666875"/>
                <a:gd name="connsiteY0" fmla="*/ 820208 h 820208"/>
                <a:gd name="connsiteX1" fmla="*/ 1581150 w 1666875"/>
                <a:gd name="connsiteY1" fmla="*/ 582083 h 820208"/>
                <a:gd name="connsiteX2" fmla="*/ 1447800 w 1666875"/>
                <a:gd name="connsiteY2" fmla="*/ 429683 h 820208"/>
                <a:gd name="connsiteX3" fmla="*/ 1085850 w 1666875"/>
                <a:gd name="connsiteY3" fmla="*/ 229658 h 820208"/>
                <a:gd name="connsiteX4" fmla="*/ 714375 w 1666875"/>
                <a:gd name="connsiteY4" fmla="*/ 67733 h 820208"/>
                <a:gd name="connsiteX5" fmla="*/ 381000 w 1666875"/>
                <a:gd name="connsiteY5" fmla="*/ 10583 h 820208"/>
                <a:gd name="connsiteX6" fmla="*/ 285750 w 1666875"/>
                <a:gd name="connsiteY6" fmla="*/ 1058 h 820208"/>
                <a:gd name="connsiteX7" fmla="*/ 0 w 1666875"/>
                <a:gd name="connsiteY7" fmla="*/ 1058 h 820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66875" h="820208">
                  <a:moveTo>
                    <a:pt x="1666875" y="820208"/>
                  </a:moveTo>
                  <a:cubicBezTo>
                    <a:pt x="1645146" y="733293"/>
                    <a:pt x="1634070" y="658818"/>
                    <a:pt x="1581150" y="582083"/>
                  </a:cubicBezTo>
                  <a:cubicBezTo>
                    <a:pt x="1542827" y="526515"/>
                    <a:pt x="1499778" y="472750"/>
                    <a:pt x="1447800" y="429683"/>
                  </a:cubicBezTo>
                  <a:cubicBezTo>
                    <a:pt x="1329547" y="331702"/>
                    <a:pt x="1217938" y="295702"/>
                    <a:pt x="1085850" y="229658"/>
                  </a:cubicBezTo>
                  <a:cubicBezTo>
                    <a:pt x="901017" y="137242"/>
                    <a:pt x="929257" y="130625"/>
                    <a:pt x="714375" y="67733"/>
                  </a:cubicBezTo>
                  <a:cubicBezTo>
                    <a:pt x="604324" y="35523"/>
                    <a:pt x="494068" y="23629"/>
                    <a:pt x="381000" y="10583"/>
                  </a:cubicBezTo>
                  <a:cubicBezTo>
                    <a:pt x="349302" y="6926"/>
                    <a:pt x="317648" y="1855"/>
                    <a:pt x="285750" y="1058"/>
                  </a:cubicBezTo>
                  <a:cubicBezTo>
                    <a:pt x="190530" y="-1323"/>
                    <a:pt x="95250" y="1058"/>
                    <a:pt x="0" y="1058"/>
                  </a:cubicBezTo>
                </a:path>
              </a:pathLst>
            </a:custGeom>
            <a:noFill/>
            <a:ln w="76200"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7" name="手繪多邊形: 圖案 76">
              <a:extLst>
                <a:ext uri="{FF2B5EF4-FFF2-40B4-BE49-F238E27FC236}">
                  <a16:creationId xmlns:a16="http://schemas.microsoft.com/office/drawing/2014/main" id="{A0B587D2-4752-3B45-11C0-DF91D9840F47}"/>
                </a:ext>
              </a:extLst>
            </p:cNvPr>
            <p:cNvSpPr/>
            <p:nvPr/>
          </p:nvSpPr>
          <p:spPr>
            <a:xfrm>
              <a:off x="10506075" y="2709510"/>
              <a:ext cx="133350" cy="1800225"/>
            </a:xfrm>
            <a:custGeom>
              <a:avLst/>
              <a:gdLst>
                <a:gd name="connsiteX0" fmla="*/ 0 w 133350"/>
                <a:gd name="connsiteY0" fmla="*/ 1800225 h 1800225"/>
                <a:gd name="connsiteX1" fmla="*/ 38100 w 133350"/>
                <a:gd name="connsiteY1" fmla="*/ 1685925 h 1800225"/>
                <a:gd name="connsiteX2" fmla="*/ 123825 w 133350"/>
                <a:gd name="connsiteY2" fmla="*/ 790575 h 1800225"/>
                <a:gd name="connsiteX3" fmla="*/ 133350 w 133350"/>
                <a:gd name="connsiteY3" fmla="*/ 285750 h 1800225"/>
                <a:gd name="connsiteX4" fmla="*/ 123825 w 133350"/>
                <a:gd name="connsiteY4" fmla="*/ 171450 h 1800225"/>
                <a:gd name="connsiteX5" fmla="*/ 114300 w 133350"/>
                <a:gd name="connsiteY5" fmla="*/ 123825 h 1800225"/>
                <a:gd name="connsiteX6" fmla="*/ 104775 w 133350"/>
                <a:gd name="connsiteY6" fmla="*/ 0 h 1800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3350" h="1800225">
                  <a:moveTo>
                    <a:pt x="0" y="1800225"/>
                  </a:moveTo>
                  <a:cubicBezTo>
                    <a:pt x="12700" y="1762125"/>
                    <a:pt x="31407" y="1725524"/>
                    <a:pt x="38100" y="1685925"/>
                  </a:cubicBezTo>
                  <a:cubicBezTo>
                    <a:pt x="119750" y="1202829"/>
                    <a:pt x="114480" y="1201741"/>
                    <a:pt x="123825" y="790575"/>
                  </a:cubicBezTo>
                  <a:cubicBezTo>
                    <a:pt x="127649" y="622314"/>
                    <a:pt x="130175" y="454025"/>
                    <a:pt x="133350" y="285750"/>
                  </a:cubicBezTo>
                  <a:cubicBezTo>
                    <a:pt x="130175" y="247650"/>
                    <a:pt x="128292" y="209420"/>
                    <a:pt x="123825" y="171450"/>
                  </a:cubicBezTo>
                  <a:cubicBezTo>
                    <a:pt x="121933" y="155372"/>
                    <a:pt x="116762" y="139826"/>
                    <a:pt x="114300" y="123825"/>
                  </a:cubicBezTo>
                  <a:cubicBezTo>
                    <a:pt x="102806" y="49114"/>
                    <a:pt x="104775" y="62530"/>
                    <a:pt x="104775" y="0"/>
                  </a:cubicBezTo>
                </a:path>
              </a:pathLst>
            </a:custGeom>
            <a:noFill/>
            <a:ln w="76200"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n w="76200">
                  <a:solidFill>
                    <a:schemeClr val="tx1"/>
                  </a:solidFill>
                </a:ln>
              </a:endParaRPr>
            </a:p>
          </p:txBody>
        </p:sp>
      </p:grpSp>
      <p:sp>
        <p:nvSpPr>
          <p:cNvPr id="78" name="TextBox 11">
            <a:extLst>
              <a:ext uri="{FF2B5EF4-FFF2-40B4-BE49-F238E27FC236}">
                <a16:creationId xmlns:a16="http://schemas.microsoft.com/office/drawing/2014/main" id="{75E2AA67-BA66-FEAE-20DE-DB430D4D747A}"/>
              </a:ext>
            </a:extLst>
          </p:cNvPr>
          <p:cNvSpPr txBox="1"/>
          <p:nvPr/>
        </p:nvSpPr>
        <p:spPr>
          <a:xfrm>
            <a:off x="288661" y="181702"/>
            <a:ext cx="116447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Smart emergency department</a:t>
            </a:r>
            <a:endParaRPr lang="en-US" altLang="zh-TW" sz="54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212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圖片 230">
            <a:extLst>
              <a:ext uri="{FF2B5EF4-FFF2-40B4-BE49-F238E27FC236}">
                <a16:creationId xmlns:a16="http://schemas.microsoft.com/office/drawing/2014/main" id="{06C80410-81C3-CE2F-38D4-0710FED8D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906" y="3687730"/>
            <a:ext cx="3952814" cy="2433070"/>
          </a:xfrm>
          <a:prstGeom prst="rect">
            <a:avLst/>
          </a:prstGeom>
        </p:spPr>
      </p:pic>
      <p:grpSp>
        <p:nvGrpSpPr>
          <p:cNvPr id="234" name="群組 233">
            <a:extLst>
              <a:ext uri="{FF2B5EF4-FFF2-40B4-BE49-F238E27FC236}">
                <a16:creationId xmlns:a16="http://schemas.microsoft.com/office/drawing/2014/main" id="{E82E7DFD-FEDD-E5F2-8508-66C325204B35}"/>
              </a:ext>
            </a:extLst>
          </p:cNvPr>
          <p:cNvGrpSpPr/>
          <p:nvPr/>
        </p:nvGrpSpPr>
        <p:grpSpPr>
          <a:xfrm>
            <a:off x="390750" y="1571236"/>
            <a:ext cx="9281979" cy="1570114"/>
            <a:chOff x="-133125" y="1571236"/>
            <a:chExt cx="9281979" cy="1570114"/>
          </a:xfrm>
        </p:grpSpPr>
        <p:cxnSp>
          <p:nvCxnSpPr>
            <p:cNvPr id="54" name="直線單箭頭接點 53">
              <a:extLst>
                <a:ext uri="{FF2B5EF4-FFF2-40B4-BE49-F238E27FC236}">
                  <a16:creationId xmlns:a16="http://schemas.microsoft.com/office/drawing/2014/main" id="{3BEF1FA2-2933-521D-75A1-E57D13FCAC55}"/>
                </a:ext>
              </a:extLst>
            </p:cNvPr>
            <p:cNvCxnSpPr>
              <a:cxnSpLocks/>
            </p:cNvCxnSpPr>
            <p:nvPr/>
          </p:nvCxnSpPr>
          <p:spPr>
            <a:xfrm>
              <a:off x="879839" y="2355945"/>
              <a:ext cx="664696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接點 54">
              <a:extLst>
                <a:ext uri="{FF2B5EF4-FFF2-40B4-BE49-F238E27FC236}">
                  <a16:creationId xmlns:a16="http://schemas.microsoft.com/office/drawing/2014/main" id="{DEB0CA7C-C679-1760-17DF-D4012C9A82FD}"/>
                </a:ext>
              </a:extLst>
            </p:cNvPr>
            <p:cNvCxnSpPr>
              <a:cxnSpLocks/>
            </p:cNvCxnSpPr>
            <p:nvPr/>
          </p:nvCxnSpPr>
          <p:spPr>
            <a:xfrm>
              <a:off x="1267463" y="2209152"/>
              <a:ext cx="0" cy="29358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接點 55">
              <a:extLst>
                <a:ext uri="{FF2B5EF4-FFF2-40B4-BE49-F238E27FC236}">
                  <a16:creationId xmlns:a16="http://schemas.microsoft.com/office/drawing/2014/main" id="{0CD51AD2-1DD1-16BF-FE70-2BADB7A3B9A5}"/>
                </a:ext>
              </a:extLst>
            </p:cNvPr>
            <p:cNvCxnSpPr>
              <a:cxnSpLocks/>
            </p:cNvCxnSpPr>
            <p:nvPr/>
          </p:nvCxnSpPr>
          <p:spPr>
            <a:xfrm>
              <a:off x="2629883" y="2209152"/>
              <a:ext cx="0" cy="29358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接點 56">
              <a:extLst>
                <a:ext uri="{FF2B5EF4-FFF2-40B4-BE49-F238E27FC236}">
                  <a16:creationId xmlns:a16="http://schemas.microsoft.com/office/drawing/2014/main" id="{51710CE3-0E99-0730-4D26-AA2D2BF85847}"/>
                </a:ext>
              </a:extLst>
            </p:cNvPr>
            <p:cNvCxnSpPr>
              <a:cxnSpLocks/>
            </p:cNvCxnSpPr>
            <p:nvPr/>
          </p:nvCxnSpPr>
          <p:spPr>
            <a:xfrm>
              <a:off x="3992304" y="2209152"/>
              <a:ext cx="0" cy="29358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接點 57">
              <a:extLst>
                <a:ext uri="{FF2B5EF4-FFF2-40B4-BE49-F238E27FC236}">
                  <a16:creationId xmlns:a16="http://schemas.microsoft.com/office/drawing/2014/main" id="{B8C9B958-D3CF-EE85-3C41-17BB8DEED799}"/>
                </a:ext>
              </a:extLst>
            </p:cNvPr>
            <p:cNvCxnSpPr>
              <a:cxnSpLocks/>
            </p:cNvCxnSpPr>
            <p:nvPr/>
          </p:nvCxnSpPr>
          <p:spPr>
            <a:xfrm>
              <a:off x="5354725" y="2209152"/>
              <a:ext cx="0" cy="29358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接點 58">
              <a:extLst>
                <a:ext uri="{FF2B5EF4-FFF2-40B4-BE49-F238E27FC236}">
                  <a16:creationId xmlns:a16="http://schemas.microsoft.com/office/drawing/2014/main" id="{F0D30C7E-6ED6-6F99-0E91-0C4E05B31072}"/>
                </a:ext>
              </a:extLst>
            </p:cNvPr>
            <p:cNvCxnSpPr>
              <a:cxnSpLocks/>
            </p:cNvCxnSpPr>
            <p:nvPr/>
          </p:nvCxnSpPr>
          <p:spPr>
            <a:xfrm>
              <a:off x="6717144" y="2209152"/>
              <a:ext cx="0" cy="29358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字方塊 64">
              <a:extLst>
                <a:ext uri="{FF2B5EF4-FFF2-40B4-BE49-F238E27FC236}">
                  <a16:creationId xmlns:a16="http://schemas.microsoft.com/office/drawing/2014/main" id="{433F7C73-9560-703D-E4CF-757BCB20136A}"/>
                </a:ext>
              </a:extLst>
            </p:cNvPr>
            <p:cNvSpPr txBox="1"/>
            <p:nvPr/>
          </p:nvSpPr>
          <p:spPr>
            <a:xfrm>
              <a:off x="3658950" y="2589271"/>
              <a:ext cx="10887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dirty="0"/>
                <a:t>Time</a:t>
              </a:r>
              <a:endParaRPr lang="zh-TW" altLang="en-US" sz="2000" dirty="0"/>
            </a:p>
          </p:txBody>
        </p:sp>
        <p:sp>
          <p:nvSpPr>
            <p:cNvPr id="67" name="等腰三角形 66">
              <a:extLst>
                <a:ext uri="{FF2B5EF4-FFF2-40B4-BE49-F238E27FC236}">
                  <a16:creationId xmlns:a16="http://schemas.microsoft.com/office/drawing/2014/main" id="{890089E3-425A-D748-823D-C37C88E7FE03}"/>
                </a:ext>
              </a:extLst>
            </p:cNvPr>
            <p:cNvSpPr/>
            <p:nvPr/>
          </p:nvSpPr>
          <p:spPr>
            <a:xfrm flipV="1">
              <a:off x="6098395" y="2074789"/>
              <a:ext cx="113779" cy="227558"/>
            </a:xfrm>
            <a:prstGeom prst="triangl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8" name="等腰三角形 67">
              <a:extLst>
                <a:ext uri="{FF2B5EF4-FFF2-40B4-BE49-F238E27FC236}">
                  <a16:creationId xmlns:a16="http://schemas.microsoft.com/office/drawing/2014/main" id="{DC1CAC47-039C-431B-C41E-B98E1A5A33FC}"/>
                </a:ext>
              </a:extLst>
            </p:cNvPr>
            <p:cNvSpPr/>
            <p:nvPr/>
          </p:nvSpPr>
          <p:spPr>
            <a:xfrm flipV="1">
              <a:off x="1899569" y="2074789"/>
              <a:ext cx="113779" cy="227558"/>
            </a:xfrm>
            <a:prstGeom prst="triangl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9" name="等腰三角形 68">
              <a:extLst>
                <a:ext uri="{FF2B5EF4-FFF2-40B4-BE49-F238E27FC236}">
                  <a16:creationId xmlns:a16="http://schemas.microsoft.com/office/drawing/2014/main" id="{CE1F362A-2B37-9878-8AC8-710A2851A611}"/>
                </a:ext>
              </a:extLst>
            </p:cNvPr>
            <p:cNvSpPr/>
            <p:nvPr/>
          </p:nvSpPr>
          <p:spPr>
            <a:xfrm flipV="1">
              <a:off x="2093395" y="2074789"/>
              <a:ext cx="113779" cy="227558"/>
            </a:xfrm>
            <a:prstGeom prst="triangl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0" name="等腰三角形 69">
              <a:extLst>
                <a:ext uri="{FF2B5EF4-FFF2-40B4-BE49-F238E27FC236}">
                  <a16:creationId xmlns:a16="http://schemas.microsoft.com/office/drawing/2014/main" id="{43967F2D-C304-8424-477C-0E08009C2661}"/>
                </a:ext>
              </a:extLst>
            </p:cNvPr>
            <p:cNvSpPr/>
            <p:nvPr/>
          </p:nvSpPr>
          <p:spPr>
            <a:xfrm flipV="1">
              <a:off x="2456807" y="2074789"/>
              <a:ext cx="113779" cy="227558"/>
            </a:xfrm>
            <a:prstGeom prst="triangl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1" name="等腰三角形 70">
              <a:extLst>
                <a:ext uri="{FF2B5EF4-FFF2-40B4-BE49-F238E27FC236}">
                  <a16:creationId xmlns:a16="http://schemas.microsoft.com/office/drawing/2014/main" id="{995BB2B0-5385-2F9F-8390-3A186C932524}"/>
                </a:ext>
              </a:extLst>
            </p:cNvPr>
            <p:cNvSpPr/>
            <p:nvPr/>
          </p:nvSpPr>
          <p:spPr>
            <a:xfrm flipV="1">
              <a:off x="3637408" y="2074789"/>
              <a:ext cx="113779" cy="227558"/>
            </a:xfrm>
            <a:prstGeom prst="triangl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2" name="等腰三角形 71">
              <a:extLst>
                <a:ext uri="{FF2B5EF4-FFF2-40B4-BE49-F238E27FC236}">
                  <a16:creationId xmlns:a16="http://schemas.microsoft.com/office/drawing/2014/main" id="{F1BCDB1B-42FB-5242-D790-EDC2398A5D32}"/>
                </a:ext>
              </a:extLst>
            </p:cNvPr>
            <p:cNvSpPr/>
            <p:nvPr/>
          </p:nvSpPr>
          <p:spPr>
            <a:xfrm flipV="1">
              <a:off x="3132438" y="2074789"/>
              <a:ext cx="113779" cy="227558"/>
            </a:xfrm>
            <a:prstGeom prst="triangl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3" name="等腰三角形 72">
              <a:extLst>
                <a:ext uri="{FF2B5EF4-FFF2-40B4-BE49-F238E27FC236}">
                  <a16:creationId xmlns:a16="http://schemas.microsoft.com/office/drawing/2014/main" id="{69E01B0B-BDA8-8917-BCDB-BB97B86E7B17}"/>
                </a:ext>
              </a:extLst>
            </p:cNvPr>
            <p:cNvSpPr/>
            <p:nvPr/>
          </p:nvSpPr>
          <p:spPr>
            <a:xfrm flipV="1">
              <a:off x="4582493" y="2074789"/>
              <a:ext cx="113779" cy="227558"/>
            </a:xfrm>
            <a:prstGeom prst="triangl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4" name="等腰三角形 73">
              <a:extLst>
                <a:ext uri="{FF2B5EF4-FFF2-40B4-BE49-F238E27FC236}">
                  <a16:creationId xmlns:a16="http://schemas.microsoft.com/office/drawing/2014/main" id="{A9D3995E-5EF8-3BDA-B230-E16C7E943AE8}"/>
                </a:ext>
              </a:extLst>
            </p:cNvPr>
            <p:cNvSpPr/>
            <p:nvPr/>
          </p:nvSpPr>
          <p:spPr>
            <a:xfrm flipV="1">
              <a:off x="2279884" y="2074789"/>
              <a:ext cx="113779" cy="227558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75" name="群組 74">
              <a:extLst>
                <a:ext uri="{FF2B5EF4-FFF2-40B4-BE49-F238E27FC236}">
                  <a16:creationId xmlns:a16="http://schemas.microsoft.com/office/drawing/2014/main" id="{ED255A61-A37C-7A82-E84F-3EF291D26BEC}"/>
                </a:ext>
              </a:extLst>
            </p:cNvPr>
            <p:cNvGrpSpPr/>
            <p:nvPr/>
          </p:nvGrpSpPr>
          <p:grpSpPr>
            <a:xfrm>
              <a:off x="591151" y="1571236"/>
              <a:ext cx="6494284" cy="400111"/>
              <a:chOff x="861989" y="4124370"/>
              <a:chExt cx="10274064" cy="632982"/>
            </a:xfrm>
          </p:grpSpPr>
          <p:sp>
            <p:nvSpPr>
              <p:cNvPr id="76" name="文字方塊 75">
                <a:extLst>
                  <a:ext uri="{FF2B5EF4-FFF2-40B4-BE49-F238E27FC236}">
                    <a16:creationId xmlns:a16="http://schemas.microsoft.com/office/drawing/2014/main" id="{4FDC6179-05D9-C68B-C1A6-328823440306}"/>
                  </a:ext>
                </a:extLst>
              </p:cNvPr>
              <p:cNvSpPr txBox="1"/>
              <p:nvPr/>
            </p:nvSpPr>
            <p:spPr>
              <a:xfrm>
                <a:off x="861989" y="4124370"/>
                <a:ext cx="1907720" cy="632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000" dirty="0"/>
                  <a:t>conscious </a:t>
                </a:r>
              </a:p>
            </p:txBody>
          </p:sp>
          <p:cxnSp>
            <p:nvCxnSpPr>
              <p:cNvPr id="77" name="直線接點 76">
                <a:extLst>
                  <a:ext uri="{FF2B5EF4-FFF2-40B4-BE49-F238E27FC236}">
                    <a16:creationId xmlns:a16="http://schemas.microsoft.com/office/drawing/2014/main" id="{30C4D0F6-838B-0B6F-E855-51113F40C0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55728" y="4480806"/>
                <a:ext cx="1440000" cy="0"/>
              </a:xfrm>
              <a:prstGeom prst="line">
                <a:avLst/>
              </a:prstGeom>
              <a:ln w="571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直線接點 77">
                <a:extLst>
                  <a:ext uri="{FF2B5EF4-FFF2-40B4-BE49-F238E27FC236}">
                    <a16:creationId xmlns:a16="http://schemas.microsoft.com/office/drawing/2014/main" id="{78146548-EA58-94E9-0B57-C0223F53BF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85889" y="4480806"/>
                <a:ext cx="1036647" cy="0"/>
              </a:xfrm>
              <a:prstGeom prst="line">
                <a:avLst/>
              </a:prstGeom>
              <a:ln w="571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直線接點 78">
                <a:extLst>
                  <a:ext uri="{FF2B5EF4-FFF2-40B4-BE49-F238E27FC236}">
                    <a16:creationId xmlns:a16="http://schemas.microsoft.com/office/drawing/2014/main" id="{7BFA6301-31A2-DD40-176D-EA3EF13F1C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62235" y="4480806"/>
                <a:ext cx="936000" cy="0"/>
              </a:xfrm>
              <a:prstGeom prst="line">
                <a:avLst/>
              </a:prstGeom>
              <a:ln w="57150">
                <a:solidFill>
                  <a:schemeClr val="bg1">
                    <a:lumMod val="6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直線接點 79">
                <a:extLst>
                  <a:ext uri="{FF2B5EF4-FFF2-40B4-BE49-F238E27FC236}">
                    <a16:creationId xmlns:a16="http://schemas.microsoft.com/office/drawing/2014/main" id="{288F100B-52F8-70F6-493C-4438790F61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56275" y="4480806"/>
                <a:ext cx="2124000" cy="0"/>
              </a:xfrm>
              <a:prstGeom prst="line">
                <a:avLst/>
              </a:prstGeom>
              <a:ln w="57150">
                <a:solidFill>
                  <a:schemeClr val="bg1">
                    <a:lumMod val="6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直線接點 80">
                <a:extLst>
                  <a:ext uri="{FF2B5EF4-FFF2-40B4-BE49-F238E27FC236}">
                    <a16:creationId xmlns:a16="http://schemas.microsoft.com/office/drawing/2014/main" id="{11FD2035-329A-FF96-B0E6-A41C45072E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76499" y="4480806"/>
                <a:ext cx="1379777" cy="0"/>
              </a:xfrm>
              <a:prstGeom prst="line">
                <a:avLst/>
              </a:prstGeom>
              <a:ln w="571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直線接點 81">
                <a:extLst>
                  <a:ext uri="{FF2B5EF4-FFF2-40B4-BE49-F238E27FC236}">
                    <a16:creationId xmlns:a16="http://schemas.microsoft.com/office/drawing/2014/main" id="{1C74A7DD-B8FD-4276-F242-39CC2923F8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92053" y="4480806"/>
                <a:ext cx="1044000" cy="0"/>
              </a:xfrm>
              <a:prstGeom prst="line">
                <a:avLst/>
              </a:prstGeom>
              <a:ln w="571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直線接點 82">
                <a:extLst>
                  <a:ext uri="{FF2B5EF4-FFF2-40B4-BE49-F238E27FC236}">
                    <a16:creationId xmlns:a16="http://schemas.microsoft.com/office/drawing/2014/main" id="{DDAB07E2-4D18-7EB4-98B1-044113FEFC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22536" y="4480806"/>
                <a:ext cx="540000" cy="0"/>
              </a:xfrm>
              <a:prstGeom prst="line">
                <a:avLst/>
              </a:prstGeom>
              <a:ln w="571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00" name="Picture 2" descr="89,983 急救相關的向量圖素材集- 123RF">
              <a:extLst>
                <a:ext uri="{FF2B5EF4-FFF2-40B4-BE49-F238E27FC236}">
                  <a16:creationId xmlns:a16="http://schemas.microsoft.com/office/drawing/2014/main" id="{3517BA00-3AF7-DC3A-B618-C647C42D8D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4169" y="1987635"/>
              <a:ext cx="352022" cy="3520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1" name="矩形 100">
              <a:extLst>
                <a:ext uri="{FF2B5EF4-FFF2-40B4-BE49-F238E27FC236}">
                  <a16:creationId xmlns:a16="http://schemas.microsoft.com/office/drawing/2014/main" id="{C081677D-B9C8-A2E2-162A-6306CF3DC01A}"/>
                </a:ext>
              </a:extLst>
            </p:cNvPr>
            <p:cNvSpPr/>
            <p:nvPr/>
          </p:nvSpPr>
          <p:spPr>
            <a:xfrm>
              <a:off x="6001302" y="1939637"/>
              <a:ext cx="272341" cy="77446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06" name="圖片 105">
              <a:extLst>
                <a:ext uri="{FF2B5EF4-FFF2-40B4-BE49-F238E27FC236}">
                  <a16:creationId xmlns:a16="http://schemas.microsoft.com/office/drawing/2014/main" id="{B104C9C6-7E16-ED07-5893-103B3E484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644" y="2098271"/>
              <a:ext cx="457200" cy="457200"/>
            </a:xfrm>
            <a:prstGeom prst="rect">
              <a:avLst/>
            </a:prstGeom>
          </p:spPr>
        </p:pic>
        <p:grpSp>
          <p:nvGrpSpPr>
            <p:cNvPr id="119" name="群組 118">
              <a:extLst>
                <a:ext uri="{FF2B5EF4-FFF2-40B4-BE49-F238E27FC236}">
                  <a16:creationId xmlns:a16="http://schemas.microsoft.com/office/drawing/2014/main" id="{A7AB1086-D221-A794-6250-29CCCC7C3DB5}"/>
                </a:ext>
              </a:extLst>
            </p:cNvPr>
            <p:cNvGrpSpPr/>
            <p:nvPr/>
          </p:nvGrpSpPr>
          <p:grpSpPr>
            <a:xfrm>
              <a:off x="7685722" y="1939637"/>
              <a:ext cx="1463132" cy="774467"/>
              <a:chOff x="7685722" y="1862737"/>
              <a:chExt cx="1463132" cy="774467"/>
            </a:xfrm>
          </p:grpSpPr>
          <p:sp>
            <p:nvSpPr>
              <p:cNvPr id="113" name="矩形 112">
                <a:extLst>
                  <a:ext uri="{FF2B5EF4-FFF2-40B4-BE49-F238E27FC236}">
                    <a16:creationId xmlns:a16="http://schemas.microsoft.com/office/drawing/2014/main" id="{A9122DBA-3E76-3438-1B9A-C6C9DC60C614}"/>
                  </a:ext>
                </a:extLst>
              </p:cNvPr>
              <p:cNvSpPr/>
              <p:nvPr/>
            </p:nvSpPr>
            <p:spPr>
              <a:xfrm>
                <a:off x="7685722" y="1862737"/>
                <a:ext cx="1463132" cy="774467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grpSp>
            <p:nvGrpSpPr>
              <p:cNvPr id="118" name="群組 117">
                <a:extLst>
                  <a:ext uri="{FF2B5EF4-FFF2-40B4-BE49-F238E27FC236}">
                    <a16:creationId xmlns:a16="http://schemas.microsoft.com/office/drawing/2014/main" id="{2FBE3105-4B7A-9FCF-12CD-8C13B8D02908}"/>
                  </a:ext>
                </a:extLst>
              </p:cNvPr>
              <p:cNvGrpSpPr/>
              <p:nvPr/>
            </p:nvGrpSpPr>
            <p:grpSpPr>
              <a:xfrm>
                <a:off x="7767086" y="2021370"/>
                <a:ext cx="1300404" cy="457200"/>
                <a:chOff x="7764699" y="2071412"/>
                <a:chExt cx="1300404" cy="457200"/>
              </a:xfrm>
            </p:grpSpPr>
            <p:pic>
              <p:nvPicPr>
                <p:cNvPr id="109" name="圖形 108" descr="瑜珈 外框">
                  <a:extLst>
                    <a:ext uri="{FF2B5EF4-FFF2-40B4-BE49-F238E27FC236}">
                      <a16:creationId xmlns:a16="http://schemas.microsoft.com/office/drawing/2014/main" id="{F62F2998-0307-A77E-4E83-8B95C02327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64699" y="2071412"/>
                  <a:ext cx="457200" cy="457200"/>
                </a:xfrm>
                <a:prstGeom prst="rect">
                  <a:avLst/>
                </a:prstGeom>
              </p:spPr>
            </p:pic>
            <p:pic>
              <p:nvPicPr>
                <p:cNvPr id="116" name="圖片 115">
                  <a:extLst>
                    <a:ext uri="{FF2B5EF4-FFF2-40B4-BE49-F238E27FC236}">
                      <a16:creationId xmlns:a16="http://schemas.microsoft.com/office/drawing/2014/main" id="{D1A2CFA6-E71B-35CD-A235-4CE6CC2BAA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saturation sat="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07903" y="2071412"/>
                  <a:ext cx="457200" cy="457200"/>
                </a:xfrm>
                <a:prstGeom prst="rect">
                  <a:avLst/>
                </a:prstGeom>
              </p:spPr>
            </p:pic>
            <p:sp>
              <p:nvSpPr>
                <p:cNvPr id="117" name="文字方塊 116">
                  <a:extLst>
                    <a:ext uri="{FF2B5EF4-FFF2-40B4-BE49-F238E27FC236}">
                      <a16:creationId xmlns:a16="http://schemas.microsoft.com/office/drawing/2014/main" id="{1614824D-4E66-1E4F-0074-868F389189B5}"/>
                    </a:ext>
                  </a:extLst>
                </p:cNvPr>
                <p:cNvSpPr txBox="1"/>
                <p:nvPr/>
              </p:nvSpPr>
              <p:spPr>
                <a:xfrm>
                  <a:off x="8186301" y="2099957"/>
                  <a:ext cx="45720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TW" sz="2000" dirty="0"/>
                    <a:t>or</a:t>
                  </a:r>
                  <a:endParaRPr lang="zh-TW" altLang="en-US" sz="2000" dirty="0"/>
                </a:p>
              </p:txBody>
            </p:sp>
          </p:grpSp>
        </p:grpSp>
        <p:sp>
          <p:nvSpPr>
            <p:cNvPr id="232" name="文字方塊 231">
              <a:extLst>
                <a:ext uri="{FF2B5EF4-FFF2-40B4-BE49-F238E27FC236}">
                  <a16:creationId xmlns:a16="http://schemas.microsoft.com/office/drawing/2014/main" id="{9EB3E924-BF24-FF00-3086-FC54FB966241}"/>
                </a:ext>
              </a:extLst>
            </p:cNvPr>
            <p:cNvSpPr txBox="1"/>
            <p:nvPr/>
          </p:nvSpPr>
          <p:spPr>
            <a:xfrm>
              <a:off x="-133125" y="2741240"/>
              <a:ext cx="10887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dirty="0"/>
                <a:t>Arrival</a:t>
              </a:r>
              <a:endParaRPr lang="zh-TW" altLang="en-US" sz="2000" dirty="0"/>
            </a:p>
          </p:txBody>
        </p:sp>
        <p:sp>
          <p:nvSpPr>
            <p:cNvPr id="233" name="文字方塊 232">
              <a:extLst>
                <a:ext uri="{FF2B5EF4-FFF2-40B4-BE49-F238E27FC236}">
                  <a16:creationId xmlns:a16="http://schemas.microsoft.com/office/drawing/2014/main" id="{14B0BDEF-3E1D-08FF-4C8F-6A3169B866EF}"/>
                </a:ext>
              </a:extLst>
            </p:cNvPr>
            <p:cNvSpPr txBox="1"/>
            <p:nvPr/>
          </p:nvSpPr>
          <p:spPr>
            <a:xfrm>
              <a:off x="7767086" y="2741240"/>
              <a:ext cx="13004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dirty="0"/>
                <a:t>Discharge</a:t>
              </a:r>
              <a:endParaRPr lang="zh-TW" altLang="en-US" sz="2000" dirty="0"/>
            </a:p>
          </p:txBody>
        </p:sp>
      </p:grpSp>
      <p:sp>
        <p:nvSpPr>
          <p:cNvPr id="236" name="文字方塊 235">
            <a:extLst>
              <a:ext uri="{FF2B5EF4-FFF2-40B4-BE49-F238E27FC236}">
                <a16:creationId xmlns:a16="http://schemas.microsoft.com/office/drawing/2014/main" id="{7E814AB9-ED9E-6D8A-5C87-1B1863A877DF}"/>
              </a:ext>
            </a:extLst>
          </p:cNvPr>
          <p:cNvSpPr txBox="1"/>
          <p:nvPr/>
        </p:nvSpPr>
        <p:spPr>
          <a:xfrm>
            <a:off x="5599357" y="3611603"/>
            <a:ext cx="504006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Lato Light" panose="020F0502020204030203" pitchFamily="34" charset="0"/>
                <a:ea typeface="微軟正黑體" panose="020B0604030504040204" pitchFamily="34" charset="-120"/>
                <a:cs typeface="Lato Light" panose="020F0502020204030203" pitchFamily="34" charset="0"/>
              </a:rPr>
              <a:t>EEG Generative AI:</a:t>
            </a:r>
            <a:r>
              <a:rPr lang="zh-TW" altLang="en-US" sz="2400" dirty="0">
                <a:latin typeface="Lato Light" panose="020F0502020204030203" pitchFamily="34" charset="0"/>
                <a:ea typeface="微軟正黑體" panose="020B0604030504040204" pitchFamily="34" charset="-120"/>
                <a:cs typeface="Lato Light" panose="020F0502020204030203" pitchFamily="34" charset="0"/>
              </a:rPr>
              <a:t> </a:t>
            </a:r>
            <a:r>
              <a:rPr lang="en-US" altLang="zh-TW" sz="23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305 patients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TW" sz="23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93 Good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altLang="zh-TW" sz="23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CS code = 1,2</a:t>
            </a:r>
            <a:endParaRPr lang="en-US" altLang="zh-TW" sz="20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altLang="zh-TW" sz="23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CPC = </a:t>
            </a:r>
            <a:r>
              <a:rPr lang="en-US" altLang="zh-TW" sz="2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1, 2</a:t>
            </a:r>
            <a:endParaRPr lang="en-US" altLang="zh-TW" sz="19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altLang="zh-TW" sz="23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Glasgow Coma Scale = M6</a:t>
            </a:r>
            <a:endParaRPr lang="en-US" altLang="zh-TW" sz="19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TW" sz="2300" dirty="0">
                <a:latin typeface="Lato Light" panose="020F0502020204030203" pitchFamily="34" charset="0"/>
                <a:ea typeface="微軟正黑體" panose="020B0604030504040204" pitchFamily="34" charset="-120"/>
                <a:cs typeface="Lato Light" panose="020F0502020204030203" pitchFamily="34" charset="0"/>
              </a:rPr>
              <a:t>212 bad: death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TW" sz="2300" dirty="0">
                <a:latin typeface="Lato Light" panose="020F0502020204030203" pitchFamily="34" charset="0"/>
                <a:ea typeface="微軟正黑體" panose="020B0604030504040204" pitchFamily="34" charset="-120"/>
                <a:cs typeface="Lato Light" panose="020F0502020204030203" pitchFamily="34" charset="0"/>
              </a:rPr>
              <a:t>Testing: 0.78</a:t>
            </a:r>
          </a:p>
        </p:txBody>
      </p:sp>
    </p:spTree>
    <p:extLst>
      <p:ext uri="{BB962C8B-B14F-4D97-AF65-F5344CB8AC3E}">
        <p14:creationId xmlns:p14="http://schemas.microsoft.com/office/powerpoint/2010/main" val="3289751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4">
            <a:extLst>
              <a:ext uri="{FF2B5EF4-FFF2-40B4-BE49-F238E27FC236}">
                <a16:creationId xmlns:a16="http://schemas.microsoft.com/office/drawing/2014/main" id="{F63C74B8-8F54-893D-B922-EEA952281A9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" r="736"/>
          <a:stretch>
            <a:fillRect/>
          </a:stretch>
        </p:blipFill>
        <p:spPr>
          <a:xfrm>
            <a:off x="0" y="-3980"/>
            <a:ext cx="12189202" cy="6858212"/>
          </a:xfrm>
          <a:prstGeom prst="rect">
            <a:avLst/>
          </a:prstGeom>
        </p:spPr>
      </p:pic>
      <p:sp>
        <p:nvSpPr>
          <p:cNvPr id="5" name="Rectangle 12">
            <a:extLst>
              <a:ext uri="{FF2B5EF4-FFF2-40B4-BE49-F238E27FC236}">
                <a16:creationId xmlns:a16="http://schemas.microsoft.com/office/drawing/2014/main" id="{7A86A0B3-FA1F-A376-7FC8-4F554778C83D}"/>
              </a:ext>
            </a:extLst>
          </p:cNvPr>
          <p:cNvSpPr/>
          <p:nvPr/>
        </p:nvSpPr>
        <p:spPr>
          <a:xfrm>
            <a:off x="0" y="-4193"/>
            <a:ext cx="12189202" cy="6862193"/>
          </a:xfrm>
          <a:prstGeom prst="rect">
            <a:avLst/>
          </a:pr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" dirty="0">
              <a:solidFill>
                <a:schemeClr val="bg1"/>
              </a:solidFill>
            </a:endParaRP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7C13D774-71E4-D1D4-438A-E510705E8E6F}"/>
              </a:ext>
            </a:extLst>
          </p:cNvPr>
          <p:cNvSpPr txBox="1"/>
          <p:nvPr/>
        </p:nvSpPr>
        <p:spPr>
          <a:xfrm>
            <a:off x="1578835" y="1709069"/>
            <a:ext cx="34598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spc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ontserrat" charset="0"/>
              </a:rPr>
              <a:t>Contact</a:t>
            </a:r>
            <a:endParaRPr lang="en-US" sz="4400" b="1" spc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Montserrat" charset="0"/>
            </a:endParaRPr>
          </a:p>
        </p:txBody>
      </p:sp>
      <p:cxnSp>
        <p:nvCxnSpPr>
          <p:cNvPr id="7" name="Straight Connector 3">
            <a:extLst>
              <a:ext uri="{FF2B5EF4-FFF2-40B4-BE49-F238E27FC236}">
                <a16:creationId xmlns:a16="http://schemas.microsoft.com/office/drawing/2014/main" id="{A927F183-B819-AE34-599F-FD382DD1D6B7}"/>
              </a:ext>
            </a:extLst>
          </p:cNvPr>
          <p:cNvCxnSpPr>
            <a:cxnSpLocks/>
          </p:cNvCxnSpPr>
          <p:nvPr/>
        </p:nvCxnSpPr>
        <p:spPr>
          <a:xfrm flipV="1">
            <a:off x="1078818" y="1957465"/>
            <a:ext cx="0" cy="2640697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10">
            <a:extLst>
              <a:ext uri="{FF2B5EF4-FFF2-40B4-BE49-F238E27FC236}">
                <a16:creationId xmlns:a16="http://schemas.microsoft.com/office/drawing/2014/main" id="{F40B0149-6487-C6D8-E729-90F9C577ECAE}"/>
              </a:ext>
            </a:extLst>
          </p:cNvPr>
          <p:cNvSpPr txBox="1"/>
          <p:nvPr/>
        </p:nvSpPr>
        <p:spPr>
          <a:xfrm>
            <a:off x="2265854" y="2612283"/>
            <a:ext cx="2772870" cy="2308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TW" sz="1100" b="1" spc="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Lato" panose="020F0502020204030203" pitchFamily="34" charset="0"/>
              </a:rPr>
              <a:t>Boston</a:t>
            </a:r>
            <a:br>
              <a:rPr lang="en-US" altLang="zh-TW" sz="1100" spc="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Lato" panose="020F0502020204030203" pitchFamily="34" charset="0"/>
              </a:rPr>
            </a:br>
            <a:r>
              <a:rPr lang="en-US" altLang="zh-TW" sz="1100" spc="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Lato" panose="020F0502020204030203" pitchFamily="34" charset="0"/>
              </a:rPr>
              <a:t>Yu-Feng Wei, PhD</a:t>
            </a:r>
          </a:p>
          <a:p>
            <a:pPr algn="r">
              <a:lnSpc>
                <a:spcPct val="150000"/>
              </a:lnSpc>
            </a:pPr>
            <a:r>
              <a:rPr lang="en-US" altLang="zh-TW" sz="1100" spc="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Lato" panose="020F0502020204030203" pitchFamily="34" charset="0"/>
                <a:hlinkClick r:id="rId3"/>
              </a:rPr>
              <a:t>ywei@vizuro.com</a:t>
            </a:r>
            <a:endParaRPr lang="en-US" altLang="zh-TW" sz="1100" spc="3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Lato" panose="020F0502020204030203" pitchFamily="34" charset="0"/>
            </a:endParaRPr>
          </a:p>
          <a:p>
            <a:pPr algn="r">
              <a:lnSpc>
                <a:spcPct val="150000"/>
              </a:lnSpc>
            </a:pPr>
            <a:endParaRPr lang="en-US" altLang="zh-TW" sz="1100" spc="3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Lato" panose="020F0502020204030203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n-US" altLang="zh-TW" sz="1100" b="1" spc="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Lato" panose="020F0502020204030203" pitchFamily="34" charset="0"/>
              </a:rPr>
              <a:t>Taipei</a:t>
            </a:r>
            <a:endParaRPr lang="en-US" altLang="zh-TW" sz="1100" spc="3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Lato" panose="020F0502020204030203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n-US" altLang="zh-TW" sz="1100" spc="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Lato" panose="020F0502020204030203" pitchFamily="34" charset="0"/>
              </a:rPr>
              <a:t>Ting-Yuan Wang, PhD</a:t>
            </a:r>
          </a:p>
          <a:p>
            <a:pPr algn="r">
              <a:lnSpc>
                <a:spcPct val="150000"/>
              </a:lnSpc>
            </a:pPr>
            <a:r>
              <a:rPr lang="en-US" altLang="zh-TW" sz="1100" spc="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Lato" panose="020F0502020204030203" pitchFamily="34" charset="0"/>
                <a:hlinkClick r:id="rId3"/>
              </a:rPr>
              <a:t>ting-yuan.wang@vizuro.com</a:t>
            </a:r>
            <a:endParaRPr lang="en-US" altLang="zh-TW" sz="1100" spc="3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Lato" panose="020F0502020204030203" pitchFamily="34" charset="0"/>
            </a:endParaRPr>
          </a:p>
          <a:p>
            <a:pPr algn="r">
              <a:lnSpc>
                <a:spcPct val="150000"/>
              </a:lnSpc>
            </a:pPr>
            <a:endParaRPr lang="en-US" altLang="zh-TW" sz="9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9" name="Google Shape;122;p14">
            <a:extLst>
              <a:ext uri="{FF2B5EF4-FFF2-40B4-BE49-F238E27FC236}">
                <a16:creationId xmlns:a16="http://schemas.microsoft.com/office/drawing/2014/main" id="{C8211F2B-0779-6B45-21D8-315ABB2384EA}"/>
              </a:ext>
            </a:extLst>
          </p:cNvPr>
          <p:cNvSpPr txBox="1">
            <a:spLocks/>
          </p:cNvSpPr>
          <p:nvPr/>
        </p:nvSpPr>
        <p:spPr>
          <a:xfrm>
            <a:off x="57103" y="6604271"/>
            <a:ext cx="2846441" cy="253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dirty="0">
                <a:solidFill>
                  <a:schemeClr val="tx1">
                    <a:lumMod val="60000"/>
                    <a:lumOff val="40000"/>
                  </a:schemeClr>
                </a:solidFill>
                <a:latin typeface="Montserrat"/>
              </a:rPr>
              <a:t>Confidential. Copyright© </a:t>
            </a:r>
            <a:r>
              <a:rPr lang="en-US" sz="6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Montserrat"/>
              </a:rPr>
              <a:t>Vizuro</a:t>
            </a:r>
            <a:r>
              <a:rPr lang="en-US" sz="600" dirty="0">
                <a:solidFill>
                  <a:schemeClr val="tx1">
                    <a:lumMod val="60000"/>
                    <a:lumOff val="40000"/>
                  </a:schemeClr>
                </a:solidFill>
                <a:latin typeface="Montserrat"/>
              </a:rPr>
              <a:t> LLC 2022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C0DB002A-3149-1E91-153B-F69E524B1C43}"/>
              </a:ext>
            </a:extLst>
          </p:cNvPr>
          <p:cNvSpPr txBox="1"/>
          <p:nvPr/>
        </p:nvSpPr>
        <p:spPr>
          <a:xfrm>
            <a:off x="7732596" y="677810"/>
            <a:ext cx="4336520" cy="3293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TW" sz="1000" b="1" spc="6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Boston HQ</a:t>
            </a:r>
          </a:p>
          <a:p>
            <a:pPr algn="r">
              <a:lnSpc>
                <a:spcPct val="150000"/>
              </a:lnSpc>
            </a:pPr>
            <a:r>
              <a:rPr lang="en-US" altLang="zh-TW" sz="1000" spc="6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VIZURO LLC</a:t>
            </a:r>
          </a:p>
          <a:p>
            <a:pPr algn="r">
              <a:lnSpc>
                <a:spcPct val="150000"/>
              </a:lnSpc>
            </a:pPr>
            <a:r>
              <a:rPr lang="en-US" altLang="zh-CN" sz="1000" spc="6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2 Burlington Woods Dr. Suite 100</a:t>
            </a:r>
          </a:p>
          <a:p>
            <a:pPr algn="r">
              <a:lnSpc>
                <a:spcPct val="150000"/>
              </a:lnSpc>
            </a:pPr>
            <a:r>
              <a:rPr lang="en-US" altLang="zh-CN" sz="1000" spc="6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Burlington, MA 01803</a:t>
            </a:r>
          </a:p>
          <a:p>
            <a:pPr algn="r">
              <a:lnSpc>
                <a:spcPct val="150000"/>
              </a:lnSpc>
            </a:pPr>
            <a:endParaRPr lang="en-US" altLang="zh-TW" sz="1000" spc="6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algn="r">
              <a:lnSpc>
                <a:spcPct val="150000"/>
              </a:lnSpc>
            </a:pPr>
            <a:endParaRPr lang="en-US" altLang="zh-TW" sz="1000" b="1" spc="6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n-US" altLang="zh-TW" sz="1000" b="1" spc="6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Taipei Office</a:t>
            </a:r>
          </a:p>
          <a:p>
            <a:pPr algn="r">
              <a:lnSpc>
                <a:spcPct val="150000"/>
              </a:lnSpc>
            </a:pPr>
            <a:r>
              <a:rPr lang="en-US" altLang="zh-TW" sz="1000" spc="6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VIZURO TAIWAN</a:t>
            </a:r>
          </a:p>
          <a:p>
            <a:pPr algn="r">
              <a:lnSpc>
                <a:spcPct val="150000"/>
              </a:lnSpc>
            </a:pPr>
            <a:r>
              <a:rPr lang="en-US" altLang="zh-CN" sz="1000" spc="6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116 Zhongxiao E. Rd. Sec 2. Suite 501</a:t>
            </a:r>
            <a:endParaRPr lang="zh-CN" altLang="en-US" sz="1000" spc="600" dirty="0">
              <a:solidFill>
                <a:schemeClr val="bg1"/>
              </a:solidFill>
              <a:latin typeface="Lato Light" panose="020F0502020204030203" pitchFamily="34" charset="0"/>
              <a:ea typeface="Montserrat" charset="0"/>
              <a:cs typeface="Lato Light" panose="020F0502020204030203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n-US" altLang="zh-CN" sz="1000" spc="6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Taipei. Taiwan 100</a:t>
            </a:r>
            <a:br>
              <a:rPr lang="en-US" altLang="zh-CN" sz="1000" spc="6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endParaRPr lang="en-US" altLang="zh-CN" sz="1000" spc="6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n-US" altLang="zh-CN" sz="1000" spc="6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www.vizuro.com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DAC15457-E97A-90E7-FDF7-C88590B751E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1674" y="-7961"/>
            <a:ext cx="1357528" cy="60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088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149</Words>
  <Application>Microsoft Office PowerPoint</Application>
  <PresentationFormat>寬螢幕</PresentationFormat>
  <Paragraphs>39</Paragraphs>
  <Slides>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</vt:i4>
      </vt:variant>
    </vt:vector>
  </HeadingPairs>
  <TitlesOfParts>
    <vt:vector size="13" baseType="lpstr">
      <vt:lpstr>Microsoft YaHei</vt:lpstr>
      <vt:lpstr>Arial</vt:lpstr>
      <vt:lpstr>Calibri</vt:lpstr>
      <vt:lpstr>Calibri Light</vt:lpstr>
      <vt:lpstr>Lato</vt:lpstr>
      <vt:lpstr>Lato Light</vt:lpstr>
      <vt:lpstr>Montserrat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Ting-Yuan Wang</dc:creator>
  <cp:lastModifiedBy>Ting-Yuan Wang</cp:lastModifiedBy>
  <cp:revision>2</cp:revision>
  <dcterms:created xsi:type="dcterms:W3CDTF">2023-02-23T03:23:23Z</dcterms:created>
  <dcterms:modified xsi:type="dcterms:W3CDTF">2023-02-23T09:00:07Z</dcterms:modified>
</cp:coreProperties>
</file>